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3" r:id="rId7"/>
    <p:sldId id="266" r:id="rId8"/>
    <p:sldId id="262"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9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3" d="100"/>
          <a:sy n="83" d="100"/>
        </p:scale>
        <p:origin x="61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F7AFFB9B-9FB8-469E-96F9-4D32314110B6}" type="datetimeFigureOut">
              <a:rPr lang="en-US" dirty="0"/>
              <a:t>2/2/2020</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1D2AC3-6A0B-4169-B1EA-E3AE8B351BDD}" type="datetimeFigureOut">
              <a:rPr lang="en-US" dirty="0"/>
              <a:t>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4B9363-8B87-41B7-9F8E-64519CBB8F34}" type="datetimeFigureOut">
              <a:rPr lang="en-US" dirty="0"/>
              <a:t>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EF5746-5284-4951-9F37-7AE924EDBCB7}" type="datetimeFigureOut">
              <a:rPr lang="en-US" dirty="0"/>
              <a:t>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398B29-7265-4A65-A2A4-6703C057B7C1}" type="datetimeFigureOut">
              <a:rPr lang="en-US" dirty="0"/>
              <a:t>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8FBA082-94DF-4C4B-A041-6624924AB0A8}" type="datetimeFigureOut">
              <a:rPr lang="en-US" dirty="0"/>
              <a:t>2/2/2020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27686C4-3AB5-4E0C-86CA-FB108C350AA9}" type="datetimeFigureOut">
              <a:rPr lang="en-US" dirty="0"/>
              <a:t>2/2/2020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FF1211-4E0C-4AB3-B04F-585959BDAFE8}" type="datetimeFigureOut">
              <a:rPr lang="en-US" dirty="0"/>
              <a:t>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BDECAF-D3BE-4069-9C78-642ECCD01477}" type="datetimeFigureOut">
              <a:rPr lang="en-US" dirty="0"/>
              <a:t>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t>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7F47CF-67C9-420C-80A5-E2069FF0C2DF}" type="datetimeFigureOut">
              <a:rPr lang="en-US" dirty="0"/>
              <a:t>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22DC73-F065-42F5-A9F2-D90B2E42A0B3}" type="datetimeFigureOut">
              <a:rPr lang="en-US" dirty="0"/>
              <a:t>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BEA702-9B29-41CC-9BCC-3DF8A0D379FE}" type="datetimeFigureOut">
              <a:rPr lang="en-US" dirty="0"/>
              <a:t>2/2/2020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dirty="0"/>
              <a:t>2/2/2020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dirty="0"/>
              <a:t>2/2/2020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C3BFE2-83B7-4B0A-B9D3-AB28331082B3}" type="datetimeFigureOut">
              <a:rPr lang="en-US" dirty="0"/>
              <a:t>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2EF78E3-FDA3-4D28-AAA2-0B81F349A39D}" type="datetimeFigureOut">
              <a:rPr lang="en-US" dirty="0"/>
              <a:t>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C35BB1C6-BF8F-4481-8AB2-603A1C8A906A}" type="datetimeFigureOut">
              <a:rPr lang="en-US" dirty="0"/>
              <a:t>2/2/2020</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ommons.wikimedia.org/wiki/File:Amman-Traffic-Night.JPG" TargetMode="External"/><Relationship Id="rId2" Type="http://schemas.openxmlformats.org/officeDocument/2006/relationships/image" Target="../media/image4.JP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creativecommons.org/licenses/by-sa/3.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png"/><Relationship Id="rId5" Type="http://schemas.microsoft.com/office/2007/relationships/hdphoto" Target="../media/hdphoto3.wdp"/><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5.png"/><Relationship Id="rId5" Type="http://schemas.microsoft.com/office/2007/relationships/hdphoto" Target="../media/hdphoto6.wdp"/><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13" Type="http://schemas.microsoft.com/office/2007/relationships/hdphoto" Target="../media/hdphoto12.wdp"/><Relationship Id="rId3" Type="http://schemas.microsoft.com/office/2007/relationships/hdphoto" Target="../media/hdphoto5.wdp"/><Relationship Id="rId7" Type="http://schemas.microsoft.com/office/2007/relationships/hdphoto" Target="../media/hdphoto9.wdp"/><Relationship Id="rId12"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png"/><Relationship Id="rId11" Type="http://schemas.microsoft.com/office/2007/relationships/hdphoto" Target="../media/hdphoto11.wdp"/><Relationship Id="rId5" Type="http://schemas.microsoft.com/office/2007/relationships/hdphoto" Target="../media/hdphoto8.wdp"/><Relationship Id="rId10" Type="http://schemas.openxmlformats.org/officeDocument/2006/relationships/image" Target="../media/image21.png"/><Relationship Id="rId4" Type="http://schemas.openxmlformats.org/officeDocument/2006/relationships/image" Target="../media/image18.png"/><Relationship Id="rId9" Type="http://schemas.microsoft.com/office/2007/relationships/hdphoto" Target="../media/hdphoto10.wdp"/></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microsoft.com/office/2007/relationships/hdphoto" Target="../media/hdphoto13.wdp"/><Relationship Id="rId7" Type="http://schemas.microsoft.com/office/2007/relationships/hdphoto" Target="../media/hdphoto6.wdp"/><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8.png"/><Relationship Id="rId5" Type="http://schemas.microsoft.com/office/2007/relationships/hdphoto" Target="../media/hdphoto14.wdp"/><Relationship Id="rId4" Type="http://schemas.openxmlformats.org/officeDocument/2006/relationships/image" Target="../media/image27.png"/><Relationship Id="rId9" Type="http://schemas.microsoft.com/office/2007/relationships/hdphoto" Target="../media/hdphoto15.wdp"/></Relationships>
</file>

<file path=ppt/slides/_rels/slide9.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3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4D9477-F302-43D5-9C20-437A5816EDF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6798" y="0"/>
            <a:ext cx="12192000" cy="6858000"/>
          </a:xfrm>
          <a:prstGeom prst="rect">
            <a:avLst/>
          </a:prstGeom>
          <a:gradFill>
            <a:gsLst>
              <a:gs pos="35000">
                <a:srgbClr val="002060">
                  <a:lumMod val="0"/>
                  <a:alpha val="21000"/>
                </a:srgb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5" name="TextBox 4">
            <a:extLst>
              <a:ext uri="{FF2B5EF4-FFF2-40B4-BE49-F238E27FC236}">
                <a16:creationId xmlns:a16="http://schemas.microsoft.com/office/drawing/2014/main" id="{FE8C887D-B703-4CAC-B4BB-455402691EA3}"/>
              </a:ext>
            </a:extLst>
          </p:cNvPr>
          <p:cNvSpPr txBox="1"/>
          <p:nvPr/>
        </p:nvSpPr>
        <p:spPr>
          <a:xfrm>
            <a:off x="-235006" y="7412037"/>
            <a:ext cx="5062728" cy="230832"/>
          </a:xfrm>
          <a:prstGeom prst="rect">
            <a:avLst/>
          </a:prstGeom>
          <a:gradFill>
            <a:gsLst>
              <a:gs pos="35000">
                <a:srgbClr val="002060">
                  <a:lumMod val="0"/>
                  <a:alpha val="21000"/>
                </a:srgb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IN" sz="900">
                <a:hlinkClick r:id="rId3" tooltip="https://commons.wikimedia.org/wiki/File:Amman-Traffic-Night.JPG"/>
              </a:rPr>
              <a:t>This Photo</a:t>
            </a:r>
            <a:r>
              <a:rPr lang="en-IN" sz="900"/>
              <a:t> by Unknown Author is licensed under </a:t>
            </a:r>
            <a:r>
              <a:rPr lang="en-IN" sz="900">
                <a:hlinkClick r:id="rId4" tooltip="https://creativecommons.org/licenses/by-sa/3.0/"/>
              </a:rPr>
              <a:t>CC BY-SA</a:t>
            </a:r>
            <a:endParaRPr lang="en-IN" sz="900"/>
          </a:p>
        </p:txBody>
      </p:sp>
      <p:sp>
        <p:nvSpPr>
          <p:cNvPr id="6" name="Right Triangle 5">
            <a:extLst>
              <a:ext uri="{FF2B5EF4-FFF2-40B4-BE49-F238E27FC236}">
                <a16:creationId xmlns:a16="http://schemas.microsoft.com/office/drawing/2014/main" id="{A1A58587-4010-4971-888B-9948EF313999}"/>
              </a:ext>
            </a:extLst>
          </p:cNvPr>
          <p:cNvSpPr/>
          <p:nvPr/>
        </p:nvSpPr>
        <p:spPr>
          <a:xfrm flipH="1">
            <a:off x="1976757" y="-917658"/>
            <a:ext cx="10409209" cy="8490363"/>
          </a:xfrm>
          <a:prstGeom prst="rtTriangle">
            <a:avLst/>
          </a:prstGeom>
          <a:gradFill>
            <a:gsLst>
              <a:gs pos="35000">
                <a:srgbClr val="002060">
                  <a:lumMod val="0"/>
                  <a:alpha val="21000"/>
                </a:srgb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101600">
              <a:srgbClr val="FF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itle 12">
            <a:extLst>
              <a:ext uri="{FF2B5EF4-FFF2-40B4-BE49-F238E27FC236}">
                <a16:creationId xmlns:a16="http://schemas.microsoft.com/office/drawing/2014/main" id="{1AFA8F59-9AED-45FE-8377-B07A2BC40A97}"/>
              </a:ext>
            </a:extLst>
          </p:cNvPr>
          <p:cNvSpPr>
            <a:spLocks noGrp="1"/>
          </p:cNvSpPr>
          <p:nvPr>
            <p:ph type="ctrTitle"/>
          </p:nvPr>
        </p:nvSpPr>
        <p:spPr>
          <a:xfrm rot="21420000">
            <a:off x="2718454" y="2690152"/>
            <a:ext cx="5050427" cy="1274744"/>
          </a:xfrm>
        </p:spPr>
        <p:txBody>
          <a:bodyPr/>
          <a:lstStyle/>
          <a:p>
            <a:r>
              <a:rPr lang="en-IN" u="sng" dirty="0">
                <a:solidFill>
                  <a:schemeClr val="bg2">
                    <a:lumMod val="40000"/>
                    <a:lumOff val="60000"/>
                  </a:schemeClr>
                </a:solidFill>
              </a:rPr>
              <a:t>Virtual Eye</a:t>
            </a:r>
          </a:p>
        </p:txBody>
      </p:sp>
      <p:pic>
        <p:nvPicPr>
          <p:cNvPr id="15" name="Picture 14">
            <a:extLst>
              <a:ext uri="{FF2B5EF4-FFF2-40B4-BE49-F238E27FC236}">
                <a16:creationId xmlns:a16="http://schemas.microsoft.com/office/drawing/2014/main" id="{AFA16713-3A35-4791-AF91-0880811A0891}"/>
              </a:ext>
            </a:extLst>
          </p:cNvPr>
          <p:cNvPicPr>
            <a:picLocks noChangeAspect="1"/>
          </p:cNvPicPr>
          <p:nvPr/>
        </p:nvPicPr>
        <p:blipFill rotWithShape="1">
          <a:blip r:embed="rId5"/>
          <a:srcRect l="-1" r="-1867" b="10749"/>
          <a:stretch/>
        </p:blipFill>
        <p:spPr>
          <a:xfrm rot="21427866">
            <a:off x="7765345" y="2629967"/>
            <a:ext cx="1779907" cy="961876"/>
          </a:xfrm>
          <a:prstGeom prst="rect">
            <a:avLst/>
          </a:prstGeom>
        </p:spPr>
      </p:pic>
      <p:sp>
        <p:nvSpPr>
          <p:cNvPr id="16" name="Rectangle 15">
            <a:extLst>
              <a:ext uri="{FF2B5EF4-FFF2-40B4-BE49-F238E27FC236}">
                <a16:creationId xmlns:a16="http://schemas.microsoft.com/office/drawing/2014/main" id="{C4353FD0-A7EC-4B75-A05C-4C2CD8C31F42}"/>
              </a:ext>
            </a:extLst>
          </p:cNvPr>
          <p:cNvSpPr/>
          <p:nvPr/>
        </p:nvSpPr>
        <p:spPr>
          <a:xfrm rot="21433075">
            <a:off x="7378995" y="3646966"/>
            <a:ext cx="2202574"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A86C8476-7151-4B13-97DD-8BAE6C9CA754}"/>
              </a:ext>
            </a:extLst>
          </p:cNvPr>
          <p:cNvSpPr/>
          <p:nvPr/>
        </p:nvSpPr>
        <p:spPr>
          <a:xfrm rot="21432576">
            <a:off x="2711295" y="2612418"/>
            <a:ext cx="749588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Rectangle 20">
            <a:extLst>
              <a:ext uri="{FF2B5EF4-FFF2-40B4-BE49-F238E27FC236}">
                <a16:creationId xmlns:a16="http://schemas.microsoft.com/office/drawing/2014/main" id="{B1062F5C-8B9E-4B49-B7F0-69F1B16E9ED5}"/>
              </a:ext>
            </a:extLst>
          </p:cNvPr>
          <p:cNvSpPr/>
          <p:nvPr/>
        </p:nvSpPr>
        <p:spPr>
          <a:xfrm rot="21442399">
            <a:off x="9541172" y="1875949"/>
            <a:ext cx="45719" cy="1759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FD61DEBB-573C-4654-8B92-4762D489AF8B}"/>
              </a:ext>
            </a:extLst>
          </p:cNvPr>
          <p:cNvSpPr/>
          <p:nvPr/>
        </p:nvSpPr>
        <p:spPr>
          <a:xfrm rot="21391286">
            <a:off x="2763151" y="2829494"/>
            <a:ext cx="54262" cy="17351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5FBBF12-DD51-49AA-ACC8-0EAA3FB2AA91}"/>
              </a:ext>
            </a:extLst>
          </p:cNvPr>
          <p:cNvSpPr/>
          <p:nvPr/>
        </p:nvSpPr>
        <p:spPr>
          <a:xfrm rot="21374892">
            <a:off x="2105247" y="3955302"/>
            <a:ext cx="1169581" cy="46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1BCD39D6-4E0D-4A8C-B870-DCFFA3010A78}"/>
              </a:ext>
            </a:extLst>
          </p:cNvPr>
          <p:cNvSpPr txBox="1"/>
          <p:nvPr/>
        </p:nvSpPr>
        <p:spPr>
          <a:xfrm rot="21430245">
            <a:off x="8461810" y="4338953"/>
            <a:ext cx="3620655" cy="1477328"/>
          </a:xfrm>
          <a:prstGeom prst="rect">
            <a:avLst/>
          </a:prstGeom>
          <a:noFill/>
        </p:spPr>
        <p:txBody>
          <a:bodyPr wrap="square" rtlCol="0">
            <a:spAutoFit/>
          </a:bodyPr>
          <a:lstStyle/>
          <a:p>
            <a:r>
              <a:rPr lang="en-IN" u="sng" dirty="0">
                <a:effectLst>
                  <a:glow rad="139700">
                    <a:schemeClr val="accent1">
                      <a:satMod val="175000"/>
                      <a:alpha val="40000"/>
                    </a:schemeClr>
                  </a:glow>
                </a:effectLst>
              </a:rPr>
              <a:t>Ideologist:</a:t>
            </a:r>
          </a:p>
          <a:p>
            <a:pPr marL="742950" lvl="1" indent="-285750">
              <a:buFont typeface="Wingdings" panose="05000000000000000000" pitchFamily="2" charset="2"/>
              <a:buChar char="Ø"/>
            </a:pPr>
            <a:r>
              <a:rPr lang="en-IN" dirty="0">
                <a:solidFill>
                  <a:schemeClr val="bg2">
                    <a:lumMod val="60000"/>
                    <a:lumOff val="40000"/>
                  </a:schemeClr>
                </a:solidFill>
                <a:effectLst>
                  <a:outerShdw blurRad="50800" dist="38100" dir="2700000" algn="tl" rotWithShape="0">
                    <a:prstClr val="black">
                      <a:alpha val="40000"/>
                    </a:prstClr>
                  </a:outerShdw>
                  <a:reflection blurRad="6350" stA="55000" endA="300" endPos="45500" dir="5400000" sy="-100000" algn="bl" rotWithShape="0"/>
                </a:effectLst>
                <a:latin typeface="Comic Sans MS" panose="030F0702030302020204" pitchFamily="66" charset="0"/>
              </a:rPr>
              <a:t>Aitik Dandapat</a:t>
            </a:r>
          </a:p>
          <a:p>
            <a:pPr marL="742950" lvl="1" indent="-285750">
              <a:buFont typeface="Wingdings" panose="05000000000000000000" pitchFamily="2" charset="2"/>
              <a:buChar char="Ø"/>
            </a:pPr>
            <a:r>
              <a:rPr lang="en-IN" dirty="0" err="1">
                <a:solidFill>
                  <a:schemeClr val="bg2">
                    <a:lumMod val="60000"/>
                    <a:lumOff val="40000"/>
                  </a:schemeClr>
                </a:solidFill>
                <a:effectLst>
                  <a:outerShdw blurRad="50800" dist="38100" dir="2700000" algn="tl" rotWithShape="0">
                    <a:prstClr val="black">
                      <a:alpha val="40000"/>
                    </a:prstClr>
                  </a:outerShdw>
                  <a:reflection blurRad="6350" stA="55000" endA="300" endPos="45500" dir="5400000" sy="-100000" algn="bl" rotWithShape="0"/>
                </a:effectLst>
                <a:latin typeface="Comic Sans MS" panose="030F0702030302020204" pitchFamily="66" charset="0"/>
              </a:rPr>
              <a:t>Rittik</a:t>
            </a:r>
            <a:r>
              <a:rPr lang="en-IN" dirty="0">
                <a:solidFill>
                  <a:schemeClr val="bg2">
                    <a:lumMod val="60000"/>
                    <a:lumOff val="40000"/>
                  </a:schemeClr>
                </a:solidFill>
                <a:effectLst>
                  <a:outerShdw blurRad="50800" dist="38100" dir="2700000" algn="tl" rotWithShape="0">
                    <a:prstClr val="black">
                      <a:alpha val="40000"/>
                    </a:prstClr>
                  </a:outerShdw>
                  <a:reflection blurRad="6350" stA="55000" endA="300" endPos="45500" dir="5400000" sy="-100000" algn="bl" rotWithShape="0"/>
                </a:effectLst>
                <a:latin typeface="Comic Sans MS" panose="030F0702030302020204" pitchFamily="66" charset="0"/>
              </a:rPr>
              <a:t> Biswal</a:t>
            </a:r>
          </a:p>
          <a:p>
            <a:pPr marL="742950" lvl="1" indent="-285750">
              <a:buFont typeface="Wingdings" panose="05000000000000000000" pitchFamily="2" charset="2"/>
              <a:buChar char="Ø"/>
            </a:pPr>
            <a:r>
              <a:rPr lang="en-IN" dirty="0">
                <a:solidFill>
                  <a:schemeClr val="bg2">
                    <a:lumMod val="60000"/>
                    <a:lumOff val="40000"/>
                  </a:schemeClr>
                </a:solidFill>
                <a:effectLst>
                  <a:outerShdw blurRad="50800" dist="38100" dir="2700000" algn="tl" rotWithShape="0">
                    <a:prstClr val="black">
                      <a:alpha val="40000"/>
                    </a:prstClr>
                  </a:outerShdw>
                  <a:reflection blurRad="6350" stA="55000" endA="300" endPos="45500" dir="5400000" sy="-100000" algn="bl" rotWithShape="0"/>
                </a:effectLst>
                <a:latin typeface="Comic Sans MS" panose="030F0702030302020204" pitchFamily="66" charset="0"/>
              </a:rPr>
              <a:t>Akhtar </a:t>
            </a:r>
            <a:r>
              <a:rPr lang="en-IN" dirty="0" err="1">
                <a:solidFill>
                  <a:schemeClr val="bg2">
                    <a:lumMod val="60000"/>
                    <a:lumOff val="40000"/>
                  </a:schemeClr>
                </a:solidFill>
                <a:effectLst>
                  <a:outerShdw blurRad="50800" dist="38100" dir="2700000" algn="tl" rotWithShape="0">
                    <a:prstClr val="black">
                      <a:alpha val="40000"/>
                    </a:prstClr>
                  </a:outerShdw>
                  <a:reflection blurRad="6350" stA="55000" endA="300" endPos="45500" dir="5400000" sy="-100000" algn="bl" rotWithShape="0"/>
                </a:effectLst>
                <a:latin typeface="Comic Sans MS" panose="030F0702030302020204" pitchFamily="66" charset="0"/>
              </a:rPr>
              <a:t>Rajja</a:t>
            </a:r>
            <a:r>
              <a:rPr lang="en-IN" dirty="0">
                <a:solidFill>
                  <a:schemeClr val="bg2">
                    <a:lumMod val="60000"/>
                    <a:lumOff val="40000"/>
                  </a:schemeClr>
                </a:solidFill>
                <a:effectLst>
                  <a:outerShdw blurRad="50800" dist="38100" dir="2700000" algn="tl" rotWithShape="0">
                    <a:prstClr val="black">
                      <a:alpha val="40000"/>
                    </a:prstClr>
                  </a:outerShdw>
                  <a:reflection blurRad="6350" stA="55000" endA="300" endPos="45500" dir="5400000" sy="-100000" algn="bl" rotWithShape="0"/>
                </a:effectLst>
                <a:latin typeface="Comic Sans MS" panose="030F0702030302020204" pitchFamily="66" charset="0"/>
              </a:rPr>
              <a:t> Khan</a:t>
            </a:r>
          </a:p>
          <a:p>
            <a:pPr marL="742950" lvl="1" indent="-285750">
              <a:buFont typeface="Wingdings" panose="05000000000000000000" pitchFamily="2" charset="2"/>
              <a:buChar char="Ø"/>
            </a:pPr>
            <a:r>
              <a:rPr lang="en-IN" dirty="0">
                <a:solidFill>
                  <a:schemeClr val="bg2">
                    <a:lumMod val="60000"/>
                    <a:lumOff val="40000"/>
                  </a:schemeClr>
                </a:solidFill>
                <a:effectLst>
                  <a:outerShdw blurRad="50800" dist="38100" dir="2700000" algn="tl" rotWithShape="0">
                    <a:prstClr val="black">
                      <a:alpha val="40000"/>
                    </a:prstClr>
                  </a:outerShdw>
                  <a:reflection blurRad="6350" stA="55000" endA="300" endPos="45500" dir="5400000" sy="-100000" algn="bl" rotWithShape="0"/>
                </a:effectLst>
                <a:latin typeface="Comic Sans MS" panose="030F0702030302020204" pitchFamily="66" charset="0"/>
              </a:rPr>
              <a:t>Akash </a:t>
            </a:r>
            <a:r>
              <a:rPr lang="en-IN" dirty="0" err="1">
                <a:solidFill>
                  <a:schemeClr val="bg2">
                    <a:lumMod val="60000"/>
                    <a:lumOff val="40000"/>
                  </a:schemeClr>
                </a:solidFill>
                <a:effectLst>
                  <a:outerShdw blurRad="50800" dist="38100" dir="2700000" algn="tl" rotWithShape="0">
                    <a:prstClr val="black">
                      <a:alpha val="40000"/>
                    </a:prstClr>
                  </a:outerShdw>
                  <a:reflection blurRad="6350" stA="55000" endA="300" endPos="45500" dir="5400000" sy="-100000" algn="bl" rotWithShape="0"/>
                </a:effectLst>
                <a:latin typeface="Comic Sans MS" panose="030F0702030302020204" pitchFamily="66" charset="0"/>
              </a:rPr>
              <a:t>Pattanayak</a:t>
            </a:r>
            <a:endParaRPr lang="en-IN" dirty="0">
              <a:solidFill>
                <a:schemeClr val="bg2">
                  <a:lumMod val="60000"/>
                  <a:lumOff val="40000"/>
                </a:schemeClr>
              </a:solidFill>
              <a:effectLst>
                <a:outerShdw blurRad="50800" dist="38100" dir="2700000" algn="tl" rotWithShape="0">
                  <a:prstClr val="black">
                    <a:alpha val="40000"/>
                  </a:prstClr>
                </a:outerShdw>
                <a:reflection blurRad="6350" stA="55000" endA="300" endPos="45500" dir="5400000" sy="-100000" algn="bl" rotWithShape="0"/>
              </a:effectLst>
              <a:latin typeface="Comic Sans MS" panose="030F0702030302020204" pitchFamily="66" charset="0"/>
            </a:endParaRPr>
          </a:p>
        </p:txBody>
      </p:sp>
      <p:sp>
        <p:nvSpPr>
          <p:cNvPr id="3" name="Rectangle 2">
            <a:extLst>
              <a:ext uri="{FF2B5EF4-FFF2-40B4-BE49-F238E27FC236}">
                <a16:creationId xmlns:a16="http://schemas.microsoft.com/office/drawing/2014/main" id="{4E22344D-AD19-4A02-A5E9-85EF66E805DB}"/>
              </a:ext>
            </a:extLst>
          </p:cNvPr>
          <p:cNvSpPr/>
          <p:nvPr/>
        </p:nvSpPr>
        <p:spPr>
          <a:xfrm rot="21430859">
            <a:off x="2808754" y="4342042"/>
            <a:ext cx="8801354"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86068E69-6D64-429B-8386-48BA05FD5422}"/>
              </a:ext>
            </a:extLst>
          </p:cNvPr>
          <p:cNvSpPr/>
          <p:nvPr/>
        </p:nvSpPr>
        <p:spPr>
          <a:xfrm rot="21393263">
            <a:off x="8423562" y="4296676"/>
            <a:ext cx="45719" cy="17352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6F6C9438-71F3-44E9-8486-7535E558A0E9}"/>
              </a:ext>
            </a:extLst>
          </p:cNvPr>
          <p:cNvSpPr/>
          <p:nvPr/>
        </p:nvSpPr>
        <p:spPr>
          <a:xfrm rot="21377416">
            <a:off x="8484440" y="5899138"/>
            <a:ext cx="2950180" cy="473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F4FDC62F-5484-40A0-926E-E3B4732A0586}"/>
              </a:ext>
            </a:extLst>
          </p:cNvPr>
          <p:cNvSpPr/>
          <p:nvPr/>
        </p:nvSpPr>
        <p:spPr>
          <a:xfrm rot="21351862">
            <a:off x="11350618" y="3801528"/>
            <a:ext cx="47060" cy="2057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5181FF19-2E52-4338-8348-78888BC60A2A}"/>
              </a:ext>
            </a:extLst>
          </p:cNvPr>
          <p:cNvSpPr/>
          <p:nvPr/>
        </p:nvSpPr>
        <p:spPr>
          <a:xfrm rot="21392852">
            <a:off x="2026721" y="2082675"/>
            <a:ext cx="7501953"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F4A29E36-6F51-4B30-AC96-1CD0A2B01D63}"/>
              </a:ext>
            </a:extLst>
          </p:cNvPr>
          <p:cNvSpPr/>
          <p:nvPr/>
        </p:nvSpPr>
        <p:spPr>
          <a:xfrm rot="21336439">
            <a:off x="2044269" y="2275161"/>
            <a:ext cx="47152" cy="1764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4" name="Straight Connector 13">
            <a:extLst>
              <a:ext uri="{FF2B5EF4-FFF2-40B4-BE49-F238E27FC236}">
                <a16:creationId xmlns:a16="http://schemas.microsoft.com/office/drawing/2014/main" id="{6558EF1E-11A7-4126-8B53-BB12B74C5E88}"/>
              </a:ext>
            </a:extLst>
          </p:cNvPr>
          <p:cNvCxnSpPr>
            <a:cxnSpLocks/>
          </p:cNvCxnSpPr>
          <p:nvPr/>
        </p:nvCxnSpPr>
        <p:spPr>
          <a:xfrm>
            <a:off x="10185380" y="2439222"/>
            <a:ext cx="1400931" cy="1718485"/>
          </a:xfrm>
          <a:prstGeom prst="line">
            <a:avLst/>
          </a:prstGeom>
          <a:ln w="38100">
            <a:solidFill>
              <a:schemeClr val="bg1"/>
            </a:solidFill>
          </a:ln>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40941A05-761D-4952-81D8-D9A421A820A4}"/>
              </a:ext>
            </a:extLst>
          </p:cNvPr>
          <p:cNvSpPr txBox="1"/>
          <p:nvPr/>
        </p:nvSpPr>
        <p:spPr>
          <a:xfrm rot="21386232">
            <a:off x="8134474" y="3750667"/>
            <a:ext cx="2202198" cy="369332"/>
          </a:xfrm>
          <a:prstGeom prst="rect">
            <a:avLst/>
          </a:prstGeom>
          <a:noFill/>
        </p:spPr>
        <p:txBody>
          <a:bodyPr wrap="square" rtlCol="0">
            <a:spAutoFit/>
          </a:bodyPr>
          <a:lstStyle/>
          <a:p>
            <a:r>
              <a:rPr lang="en-IN" dirty="0">
                <a:solidFill>
                  <a:srgbClr val="E9E9E9"/>
                </a:solidFill>
              </a:rPr>
              <a:t>JUST  SEE AND RETRIVE</a:t>
            </a:r>
          </a:p>
        </p:txBody>
      </p:sp>
    </p:spTree>
    <p:extLst>
      <p:ext uri="{BB962C8B-B14F-4D97-AF65-F5344CB8AC3E}">
        <p14:creationId xmlns:p14="http://schemas.microsoft.com/office/powerpoint/2010/main" val="12686780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7786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ight Triangle 13">
            <a:extLst>
              <a:ext uri="{FF2B5EF4-FFF2-40B4-BE49-F238E27FC236}">
                <a16:creationId xmlns:a16="http://schemas.microsoft.com/office/drawing/2014/main" id="{D955617A-4981-4711-853A-DF640203F025}"/>
              </a:ext>
            </a:extLst>
          </p:cNvPr>
          <p:cNvSpPr/>
          <p:nvPr/>
        </p:nvSpPr>
        <p:spPr>
          <a:xfrm flipH="1">
            <a:off x="5531005" y="-87128"/>
            <a:ext cx="6175304" cy="5673207"/>
          </a:xfrm>
          <a:prstGeom prst="rtTriangle">
            <a:avLst/>
          </a:prstGeom>
          <a:gradFill flip="none" rotWithShape="1">
            <a:gsLst>
              <a:gs pos="0">
                <a:schemeClr val="accent1">
                  <a:alpha val="0"/>
                  <a:lumMod val="0"/>
                </a:schemeClr>
              </a:gs>
              <a:gs pos="64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4">
            <a:extLst>
              <a:ext uri="{FF2B5EF4-FFF2-40B4-BE49-F238E27FC236}">
                <a16:creationId xmlns:a16="http://schemas.microsoft.com/office/drawing/2014/main" id="{EEB048D0-41C2-4E7B-BD30-CB2EBA9FEE93}"/>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4119" b="83469" l="5295" r="34537">
                        <a14:foregroundMark x1="14440" y1="51220" x2="14440" y2="51220"/>
                        <a14:foregroundMark x1="23586" y1="44444" x2="23586" y2="44444"/>
                        <a14:foregroundMark x1="28159" y1="49593" x2="28159" y2="49593"/>
                        <a14:foregroundMark x1="16245" y1="39837" x2="16245" y2="39837"/>
                        <a14:foregroundMark x1="12034" y1="62873" x2="12034" y2="62873"/>
                        <a14:foregroundMark x1="15644" y1="68293" x2="15644" y2="68293"/>
                        <a14:foregroundMark x1="23105" y1="75610" x2="23105" y2="75610"/>
                      </a14:backgroundRemoval>
                    </a14:imgEffect>
                  </a14:imgLayer>
                </a14:imgProps>
              </a:ext>
            </a:extLst>
          </a:blip>
          <a:srcRect l="6432" t="22320" r="64687" b="11732"/>
          <a:stretch/>
        </p:blipFill>
        <p:spPr>
          <a:xfrm>
            <a:off x="1122610" y="254643"/>
            <a:ext cx="1076580" cy="1198788"/>
          </a:xfrm>
          <a:prstGeom prst="rect">
            <a:avLst/>
          </a:prstGeom>
        </p:spPr>
      </p:pic>
      <p:pic>
        <p:nvPicPr>
          <p:cNvPr id="10" name="Picture 9">
            <a:extLst>
              <a:ext uri="{FF2B5EF4-FFF2-40B4-BE49-F238E27FC236}">
                <a16:creationId xmlns:a16="http://schemas.microsoft.com/office/drawing/2014/main" id="{010A585C-5566-47BA-82B6-0BF72725B452}"/>
              </a:ext>
            </a:extLst>
          </p:cNvPr>
          <p:cNvPicPr>
            <a:picLocks noChangeAspect="1"/>
          </p:cNvPicPr>
          <p:nvPr/>
        </p:nvPicPr>
        <p:blipFill rotWithShape="1">
          <a:blip r:embed="rId4"/>
          <a:srcRect t="38100" b="45010"/>
          <a:stretch/>
        </p:blipFill>
        <p:spPr>
          <a:xfrm>
            <a:off x="2199190" y="408411"/>
            <a:ext cx="5276850" cy="891251"/>
          </a:xfrm>
          <a:prstGeom prst="rect">
            <a:avLst/>
          </a:prstGeom>
        </p:spPr>
      </p:pic>
      <p:sp>
        <p:nvSpPr>
          <p:cNvPr id="11" name="Rectangle 10">
            <a:extLst>
              <a:ext uri="{FF2B5EF4-FFF2-40B4-BE49-F238E27FC236}">
                <a16:creationId xmlns:a16="http://schemas.microsoft.com/office/drawing/2014/main" id="{7EF4FCF9-E56D-4522-BAF5-9E547B0F80F3}"/>
              </a:ext>
            </a:extLst>
          </p:cNvPr>
          <p:cNvSpPr/>
          <p:nvPr/>
        </p:nvSpPr>
        <p:spPr>
          <a:xfrm>
            <a:off x="2071868" y="1157468"/>
            <a:ext cx="6728701" cy="45719"/>
          </a:xfrm>
          <a:prstGeom prst="rect">
            <a:avLst/>
          </a:prstGeom>
          <a:gradFill>
            <a:gsLst>
              <a:gs pos="35000">
                <a:srgbClr val="FF0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D9A6983F-189E-4C11-95B3-F6B287EBF8B2}"/>
              </a:ext>
            </a:extLst>
          </p:cNvPr>
          <p:cNvSpPr/>
          <p:nvPr/>
        </p:nvSpPr>
        <p:spPr>
          <a:xfrm>
            <a:off x="2071868" y="408411"/>
            <a:ext cx="560214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822D8D9F-4355-4DFA-A473-8999164325A3}"/>
              </a:ext>
            </a:extLst>
          </p:cNvPr>
          <p:cNvSpPr/>
          <p:nvPr/>
        </p:nvSpPr>
        <p:spPr>
          <a:xfrm flipH="1">
            <a:off x="7628873" y="408410"/>
            <a:ext cx="45719" cy="47230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FD167FD7-D38E-4D07-9AE4-0E3EB98A0F7F}"/>
              </a:ext>
            </a:extLst>
          </p:cNvPr>
          <p:cNvSpPr txBox="1"/>
          <p:nvPr/>
        </p:nvSpPr>
        <p:spPr>
          <a:xfrm>
            <a:off x="1475738" y="1691471"/>
            <a:ext cx="7454097" cy="2492990"/>
          </a:xfrm>
          <a:prstGeom prst="rect">
            <a:avLst/>
          </a:prstGeom>
          <a:noFill/>
        </p:spPr>
        <p:txBody>
          <a:bodyPr wrap="square" rtlCol="0">
            <a:spAutoFit/>
          </a:bodyPr>
          <a:lstStyle/>
          <a:p>
            <a:pPr marL="285750" indent="-285750">
              <a:buClr>
                <a:srgbClr val="C00000"/>
              </a:buClr>
              <a:buFont typeface="Wingdings" panose="05000000000000000000" pitchFamily="2" charset="2"/>
              <a:buChar char="v"/>
            </a:pPr>
            <a:r>
              <a:rPr lang="en-IN" sz="2600" b="1" dirty="0">
                <a:latin typeface="Comic Sans MS" panose="030F0702030302020204" pitchFamily="66" charset="0"/>
              </a:rPr>
              <a:t>What is the Problem?</a:t>
            </a:r>
          </a:p>
          <a:p>
            <a:pPr marL="285750" indent="-285750">
              <a:buClr>
                <a:srgbClr val="C00000"/>
              </a:buClr>
              <a:buFont typeface="Wingdings" panose="05000000000000000000" pitchFamily="2" charset="2"/>
              <a:buChar char="v"/>
            </a:pPr>
            <a:r>
              <a:rPr lang="en-IN" sz="2600" b="1">
                <a:latin typeface="Comic Sans MS" panose="030F0702030302020204" pitchFamily="66" charset="0"/>
              </a:rPr>
              <a:t>Approach </a:t>
            </a:r>
            <a:r>
              <a:rPr lang="en-IN" sz="2600" b="1" dirty="0">
                <a:latin typeface="Comic Sans MS" panose="030F0702030302020204" pitchFamily="66" charset="0"/>
              </a:rPr>
              <a:t>to the Problem.</a:t>
            </a:r>
          </a:p>
          <a:p>
            <a:pPr marL="285750" indent="-285750">
              <a:buClr>
                <a:srgbClr val="C00000"/>
              </a:buClr>
              <a:buFont typeface="Wingdings" panose="05000000000000000000" pitchFamily="2" charset="2"/>
              <a:buChar char="v"/>
            </a:pPr>
            <a:r>
              <a:rPr lang="en-IN" sz="2600" b="1" dirty="0">
                <a:latin typeface="Comic Sans MS" panose="030F0702030302020204" pitchFamily="66" charset="0"/>
              </a:rPr>
              <a:t>“Virtual Eye” as a social model</a:t>
            </a:r>
          </a:p>
          <a:p>
            <a:pPr marL="285750" indent="-285750">
              <a:buClr>
                <a:srgbClr val="C00000"/>
              </a:buClr>
              <a:buFont typeface="Wingdings" panose="05000000000000000000" pitchFamily="2" charset="2"/>
              <a:buChar char="v"/>
            </a:pPr>
            <a:r>
              <a:rPr lang="en-IN" sz="2600" b="1" dirty="0">
                <a:latin typeface="Comic Sans MS" panose="030F0702030302020204" pitchFamily="66" charset="0"/>
              </a:rPr>
              <a:t>Features of the “Virtual EYE“.</a:t>
            </a:r>
          </a:p>
          <a:p>
            <a:pPr marL="285750" indent="-285750">
              <a:buClr>
                <a:srgbClr val="C00000"/>
              </a:buClr>
              <a:buFont typeface="Wingdings" panose="05000000000000000000" pitchFamily="2" charset="2"/>
              <a:buChar char="v"/>
            </a:pPr>
            <a:r>
              <a:rPr lang="en-IN" sz="2600" b="1" dirty="0">
                <a:latin typeface="Comic Sans MS" panose="030F0702030302020204" pitchFamily="66" charset="0"/>
              </a:rPr>
              <a:t>Snapshots of the web app</a:t>
            </a:r>
          </a:p>
          <a:p>
            <a:pPr marL="285750" indent="-285750">
              <a:buClr>
                <a:srgbClr val="C00000"/>
              </a:buClr>
              <a:buFont typeface="Wingdings" panose="05000000000000000000" pitchFamily="2" charset="2"/>
              <a:buChar char="v"/>
            </a:pPr>
            <a:r>
              <a:rPr lang="en-IN" sz="2600" b="1" dirty="0">
                <a:latin typeface="Comic Sans MS" panose="030F0702030302020204" pitchFamily="66" charset="0"/>
              </a:rPr>
              <a:t>Future Enhancements. </a:t>
            </a:r>
          </a:p>
        </p:txBody>
      </p:sp>
      <p:pic>
        <p:nvPicPr>
          <p:cNvPr id="18" name="Picture 17">
            <a:extLst>
              <a:ext uri="{FF2B5EF4-FFF2-40B4-BE49-F238E27FC236}">
                <a16:creationId xmlns:a16="http://schemas.microsoft.com/office/drawing/2014/main" id="{5206863B-81E1-493E-AF64-5EB767A6950A}"/>
              </a:ext>
            </a:extLst>
          </p:cNvPr>
          <p:cNvPicPr>
            <a:picLocks noChangeAspect="1"/>
          </p:cNvPicPr>
          <p:nvPr/>
        </p:nvPicPr>
        <p:blipFill>
          <a:blip r:embed="rId5"/>
          <a:stretch>
            <a:fillRect/>
          </a:stretch>
        </p:blipFill>
        <p:spPr>
          <a:xfrm>
            <a:off x="6709206" y="254643"/>
            <a:ext cx="5276850" cy="4876800"/>
          </a:xfrm>
          <a:prstGeom prst="rect">
            <a:avLst/>
          </a:prstGeom>
        </p:spPr>
      </p:pic>
      <p:sp>
        <p:nvSpPr>
          <p:cNvPr id="19" name="Rectangle 18">
            <a:extLst>
              <a:ext uri="{FF2B5EF4-FFF2-40B4-BE49-F238E27FC236}">
                <a16:creationId xmlns:a16="http://schemas.microsoft.com/office/drawing/2014/main" id="{0A6B4313-E3D2-4835-9FAA-3B30D27AC6C3}"/>
              </a:ext>
            </a:extLst>
          </p:cNvPr>
          <p:cNvSpPr/>
          <p:nvPr/>
        </p:nvSpPr>
        <p:spPr>
          <a:xfrm>
            <a:off x="9991922" y="1157468"/>
            <a:ext cx="108083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1194F9BA-F541-4398-B197-185B9CF802B8}"/>
              </a:ext>
            </a:extLst>
          </p:cNvPr>
          <p:cNvSpPr/>
          <p:nvPr/>
        </p:nvSpPr>
        <p:spPr>
          <a:xfrm>
            <a:off x="11020670" y="1157468"/>
            <a:ext cx="45719" cy="3973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16D38B1F-D799-422A-B511-2AA8547572FB}"/>
              </a:ext>
            </a:extLst>
          </p:cNvPr>
          <p:cNvSpPr/>
          <p:nvPr/>
        </p:nvSpPr>
        <p:spPr>
          <a:xfrm>
            <a:off x="7628873" y="5120810"/>
            <a:ext cx="3437516"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22">
            <a:extLst>
              <a:ext uri="{FF2B5EF4-FFF2-40B4-BE49-F238E27FC236}">
                <a16:creationId xmlns:a16="http://schemas.microsoft.com/office/drawing/2014/main" id="{AB10DF8B-22A1-4E99-AACC-491FB16CDA47}"/>
              </a:ext>
            </a:extLst>
          </p:cNvPr>
          <p:cNvPicPr>
            <a:picLocks noChangeAspect="1"/>
          </p:cNvPicPr>
          <p:nvPr/>
        </p:nvPicPr>
        <p:blipFill>
          <a:blip r:embed="rId6"/>
          <a:stretch>
            <a:fillRect/>
          </a:stretch>
        </p:blipFill>
        <p:spPr>
          <a:xfrm>
            <a:off x="3215988" y="4339736"/>
            <a:ext cx="1820875" cy="943751"/>
          </a:xfrm>
          <a:prstGeom prst="rect">
            <a:avLst/>
          </a:prstGeom>
        </p:spPr>
      </p:pic>
      <p:sp>
        <p:nvSpPr>
          <p:cNvPr id="2" name="Rectangle 1">
            <a:extLst>
              <a:ext uri="{FF2B5EF4-FFF2-40B4-BE49-F238E27FC236}">
                <a16:creationId xmlns:a16="http://schemas.microsoft.com/office/drawing/2014/main" id="{67460B93-3317-411D-8036-80A6549983A4}"/>
              </a:ext>
            </a:extLst>
          </p:cNvPr>
          <p:cNvSpPr/>
          <p:nvPr/>
        </p:nvSpPr>
        <p:spPr>
          <a:xfrm>
            <a:off x="209550" y="0"/>
            <a:ext cx="479871" cy="2492991"/>
          </a:xfrm>
          <a:prstGeom prst="rect">
            <a:avLst/>
          </a:prstGeom>
          <a:gradFill flip="none" rotWithShape="1">
            <a:gsLst>
              <a:gs pos="0">
                <a:schemeClr val="accent1">
                  <a:shade val="30000"/>
                  <a:satMod val="115000"/>
                </a:schemeClr>
              </a:gs>
              <a:gs pos="54000">
                <a:schemeClr val="accent1">
                  <a:shade val="67500"/>
                  <a:satMod val="115000"/>
                </a:schemeClr>
              </a:gs>
              <a:gs pos="60000">
                <a:schemeClr val="accent1">
                  <a:shade val="100000"/>
                  <a:satMod val="115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683340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heel(1)">
                                      <p:cBhvr>
                                        <p:cTn id="7" dur="2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heel(1)">
                                      <p:cBhvr>
                                        <p:cTn id="12" dur="2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heel(1)">
                                      <p:cBhvr>
                                        <p:cTn id="17" dur="2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heel(1)">
                                      <p:cBhvr>
                                        <p:cTn id="22" dur="20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heel(1)">
                                      <p:cBhvr>
                                        <p:cTn id="27" dur="20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heel(1)">
                                      <p:cBhvr>
                                        <p:cTn id="32" dur="20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heel(1)">
                                      <p:cBhvr>
                                        <p:cTn id="37" dur="20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heel(1)">
                                      <p:cBhvr>
                                        <p:cTn id="42" dur="20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heel(1)">
                                      <p:cBhvr>
                                        <p:cTn id="47" dur="20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16">
                                            <p:txEl>
                                              <p:pRg st="0" end="0"/>
                                            </p:txEl>
                                          </p:spTgt>
                                        </p:tgtEl>
                                        <p:attrNameLst>
                                          <p:attrName>style.visibility</p:attrName>
                                        </p:attrNameLst>
                                      </p:cBhvr>
                                      <p:to>
                                        <p:strVal val="visible"/>
                                      </p:to>
                                    </p:set>
                                    <p:animEffect transition="in" filter="randombar(horizontal)">
                                      <p:cBhvr>
                                        <p:cTn id="52" dur="500"/>
                                        <p:tgtEl>
                                          <p:spTgt spid="16">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nodeType="clickEffect">
                                  <p:stCondLst>
                                    <p:cond delay="0"/>
                                  </p:stCondLst>
                                  <p:childTnLst>
                                    <p:set>
                                      <p:cBhvr>
                                        <p:cTn id="56" dur="1" fill="hold">
                                          <p:stCondLst>
                                            <p:cond delay="0"/>
                                          </p:stCondLst>
                                        </p:cTn>
                                        <p:tgtEl>
                                          <p:spTgt spid="16">
                                            <p:txEl>
                                              <p:pRg st="1" end="1"/>
                                            </p:txEl>
                                          </p:spTgt>
                                        </p:tgtEl>
                                        <p:attrNameLst>
                                          <p:attrName>style.visibility</p:attrName>
                                        </p:attrNameLst>
                                      </p:cBhvr>
                                      <p:to>
                                        <p:strVal val="visible"/>
                                      </p:to>
                                    </p:set>
                                    <p:animEffect transition="in" filter="randombar(horizontal)">
                                      <p:cBhvr>
                                        <p:cTn id="57" dur="500"/>
                                        <p:tgtEl>
                                          <p:spTgt spid="16">
                                            <p:txEl>
                                              <p:pRg st="1" end="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nodeType="clickEffect">
                                  <p:stCondLst>
                                    <p:cond delay="0"/>
                                  </p:stCondLst>
                                  <p:childTnLst>
                                    <p:set>
                                      <p:cBhvr>
                                        <p:cTn id="61" dur="1" fill="hold">
                                          <p:stCondLst>
                                            <p:cond delay="0"/>
                                          </p:stCondLst>
                                        </p:cTn>
                                        <p:tgtEl>
                                          <p:spTgt spid="16">
                                            <p:txEl>
                                              <p:pRg st="2" end="2"/>
                                            </p:txEl>
                                          </p:spTgt>
                                        </p:tgtEl>
                                        <p:attrNameLst>
                                          <p:attrName>style.visibility</p:attrName>
                                        </p:attrNameLst>
                                      </p:cBhvr>
                                      <p:to>
                                        <p:strVal val="visible"/>
                                      </p:to>
                                    </p:set>
                                    <p:animEffect transition="in" filter="randombar(horizontal)">
                                      <p:cBhvr>
                                        <p:cTn id="62" dur="500"/>
                                        <p:tgtEl>
                                          <p:spTgt spid="16">
                                            <p:txEl>
                                              <p:pRg st="2" end="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4" presetClass="entr" presetSubtype="10" fill="hold" nodeType="clickEffect">
                                  <p:stCondLst>
                                    <p:cond delay="0"/>
                                  </p:stCondLst>
                                  <p:childTnLst>
                                    <p:set>
                                      <p:cBhvr>
                                        <p:cTn id="66" dur="1" fill="hold">
                                          <p:stCondLst>
                                            <p:cond delay="0"/>
                                          </p:stCondLst>
                                        </p:cTn>
                                        <p:tgtEl>
                                          <p:spTgt spid="16">
                                            <p:txEl>
                                              <p:pRg st="3" end="3"/>
                                            </p:txEl>
                                          </p:spTgt>
                                        </p:tgtEl>
                                        <p:attrNameLst>
                                          <p:attrName>style.visibility</p:attrName>
                                        </p:attrNameLst>
                                      </p:cBhvr>
                                      <p:to>
                                        <p:strVal val="visible"/>
                                      </p:to>
                                    </p:set>
                                    <p:animEffect transition="in" filter="randombar(horizontal)">
                                      <p:cBhvr>
                                        <p:cTn id="67" dur="500"/>
                                        <p:tgtEl>
                                          <p:spTgt spid="16">
                                            <p:txEl>
                                              <p:pRg st="3" end="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4" presetClass="entr" presetSubtype="10" fill="hold" nodeType="clickEffect">
                                  <p:stCondLst>
                                    <p:cond delay="0"/>
                                  </p:stCondLst>
                                  <p:childTnLst>
                                    <p:set>
                                      <p:cBhvr>
                                        <p:cTn id="71" dur="1" fill="hold">
                                          <p:stCondLst>
                                            <p:cond delay="0"/>
                                          </p:stCondLst>
                                        </p:cTn>
                                        <p:tgtEl>
                                          <p:spTgt spid="16">
                                            <p:txEl>
                                              <p:pRg st="4" end="4"/>
                                            </p:txEl>
                                          </p:spTgt>
                                        </p:tgtEl>
                                        <p:attrNameLst>
                                          <p:attrName>style.visibility</p:attrName>
                                        </p:attrNameLst>
                                      </p:cBhvr>
                                      <p:to>
                                        <p:strVal val="visible"/>
                                      </p:to>
                                    </p:set>
                                    <p:animEffect transition="in" filter="randombar(horizontal)">
                                      <p:cBhvr>
                                        <p:cTn id="72" dur="500"/>
                                        <p:tgtEl>
                                          <p:spTgt spid="16">
                                            <p:txEl>
                                              <p:pRg st="4" end="4"/>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4" presetClass="entr" presetSubtype="10" fill="hold" nodeType="clickEffect">
                                  <p:stCondLst>
                                    <p:cond delay="0"/>
                                  </p:stCondLst>
                                  <p:childTnLst>
                                    <p:set>
                                      <p:cBhvr>
                                        <p:cTn id="76" dur="1" fill="hold">
                                          <p:stCondLst>
                                            <p:cond delay="0"/>
                                          </p:stCondLst>
                                        </p:cTn>
                                        <p:tgtEl>
                                          <p:spTgt spid="16">
                                            <p:txEl>
                                              <p:pRg st="5" end="5"/>
                                            </p:txEl>
                                          </p:spTgt>
                                        </p:tgtEl>
                                        <p:attrNameLst>
                                          <p:attrName>style.visibility</p:attrName>
                                        </p:attrNameLst>
                                      </p:cBhvr>
                                      <p:to>
                                        <p:strVal val="visible"/>
                                      </p:to>
                                    </p:set>
                                    <p:animEffect transition="in" filter="randombar(horizontal)">
                                      <p:cBhvr>
                                        <p:cTn id="77" dur="500"/>
                                        <p:tgtEl>
                                          <p:spTgt spid="16">
                                            <p:txEl>
                                              <p:pRg st="5" end="5"/>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6" presetClass="entr" presetSubtype="21" fill="hold" nodeType="click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barn(inVertical)">
                                      <p:cBhvr>
                                        <p:cTn id="8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9" grpId="0" animBg="1"/>
      <p:bldP spid="20" grpId="0" animBg="1"/>
      <p:bldP spid="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1FC3E-9347-4BBE-92E2-4E41D50FF0DD}"/>
              </a:ext>
            </a:extLst>
          </p:cNvPr>
          <p:cNvSpPr>
            <a:spLocks noGrp="1"/>
          </p:cNvSpPr>
          <p:nvPr>
            <p:ph type="title"/>
          </p:nvPr>
        </p:nvSpPr>
        <p:spPr>
          <a:xfrm>
            <a:off x="685800" y="331450"/>
            <a:ext cx="6536803" cy="1151965"/>
          </a:xfrm>
        </p:spPr>
        <p:txBody>
          <a:bodyPr>
            <a:normAutofit fontScale="90000"/>
          </a:bodyPr>
          <a:lstStyle/>
          <a:p>
            <a:r>
              <a:rPr lang="en-IN" sz="4400" u="sng" dirty="0"/>
              <a:t>What is the pain or Problem?</a:t>
            </a:r>
          </a:p>
        </p:txBody>
      </p:sp>
      <p:sp>
        <p:nvSpPr>
          <p:cNvPr id="4" name="TextBox 3">
            <a:extLst>
              <a:ext uri="{FF2B5EF4-FFF2-40B4-BE49-F238E27FC236}">
                <a16:creationId xmlns:a16="http://schemas.microsoft.com/office/drawing/2014/main" id="{9F978DDD-13E4-4132-B93F-10D2D5BEBC1B}"/>
              </a:ext>
            </a:extLst>
          </p:cNvPr>
          <p:cNvSpPr txBox="1"/>
          <p:nvPr/>
        </p:nvSpPr>
        <p:spPr>
          <a:xfrm>
            <a:off x="685800" y="1391346"/>
            <a:ext cx="8273005" cy="2369880"/>
          </a:xfrm>
          <a:prstGeom prst="rect">
            <a:avLst/>
          </a:prstGeom>
          <a:noFill/>
        </p:spPr>
        <p:txBody>
          <a:bodyPr wrap="square" rtlCol="0">
            <a:spAutoFit/>
          </a:bodyPr>
          <a:lstStyle/>
          <a:p>
            <a:pPr>
              <a:buClr>
                <a:srgbClr val="C00000"/>
              </a:buClr>
            </a:pPr>
            <a:r>
              <a:rPr lang="en-IN" sz="2000" b="1" dirty="0">
                <a:latin typeface="Comic Sans MS" panose="030F0702030302020204" pitchFamily="66" charset="0"/>
              </a:rPr>
              <a:t>“Identification of Vehicles involved in Traffic rule violations and Criminal activities”</a:t>
            </a:r>
          </a:p>
          <a:p>
            <a:pPr>
              <a:buClr>
                <a:srgbClr val="C00000"/>
              </a:buClr>
            </a:pPr>
            <a:r>
              <a:rPr lang="en-IN" dirty="0">
                <a:latin typeface="Comic Sans MS" panose="030F0702030302020204" pitchFamily="66" charset="0"/>
              </a:rPr>
              <a:t>The society as a whole is affected by the menace of traffic rule violations. The problem definitely has a tendency to grow because in this era of modernization there is an increase in the number of vehicles on roads which increases the probability of traffic rules violations and other crimes related to the vehicles especially vehicle thievery etc. </a:t>
            </a:r>
          </a:p>
          <a:p>
            <a:pPr>
              <a:buClr>
                <a:srgbClr val="C00000"/>
              </a:buClr>
            </a:pPr>
            <a:endParaRPr lang="en-IN" b="1" dirty="0">
              <a:latin typeface="Comic Sans MS" panose="030F0702030302020204" pitchFamily="66" charset="0"/>
            </a:endParaRPr>
          </a:p>
        </p:txBody>
      </p:sp>
      <p:sp>
        <p:nvSpPr>
          <p:cNvPr id="3" name="Right Triangle 2">
            <a:extLst>
              <a:ext uri="{FF2B5EF4-FFF2-40B4-BE49-F238E27FC236}">
                <a16:creationId xmlns:a16="http://schemas.microsoft.com/office/drawing/2014/main" id="{0FC1B17A-6179-4EF9-AA56-5E2A390875AE}"/>
              </a:ext>
            </a:extLst>
          </p:cNvPr>
          <p:cNvSpPr/>
          <p:nvPr/>
        </p:nvSpPr>
        <p:spPr>
          <a:xfrm flipH="1">
            <a:off x="5319132" y="-87122"/>
            <a:ext cx="6387178" cy="5673207"/>
          </a:xfrm>
          <a:prstGeom prst="rtTriangle">
            <a:avLst/>
          </a:prstGeom>
          <a:gradFill flip="none" rotWithShape="1">
            <a:gsLst>
              <a:gs pos="0">
                <a:schemeClr val="accent1">
                  <a:alpha val="0"/>
                  <a:lumMod val="0"/>
                </a:schemeClr>
              </a:gs>
              <a:gs pos="64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72E1AEEB-9243-416A-8655-CB0287CA69E7}"/>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8886" b="79973" l="10000" r="90000"/>
                    </a14:imgEffect>
                  </a14:imgLayer>
                </a14:imgProps>
              </a:ext>
            </a:extLst>
          </a:blip>
          <a:srcRect b="11141"/>
          <a:stretch/>
        </p:blipFill>
        <p:spPr>
          <a:xfrm>
            <a:off x="8883605" y="1947002"/>
            <a:ext cx="2828013" cy="2369880"/>
          </a:xfrm>
          <a:prstGeom prst="rect">
            <a:avLst/>
          </a:prstGeom>
        </p:spPr>
      </p:pic>
      <p:pic>
        <p:nvPicPr>
          <p:cNvPr id="10" name="Picture 9">
            <a:extLst>
              <a:ext uri="{FF2B5EF4-FFF2-40B4-BE49-F238E27FC236}">
                <a16:creationId xmlns:a16="http://schemas.microsoft.com/office/drawing/2014/main" id="{9901F6F6-5731-4A55-94AF-1C70B2926917}"/>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8193" b="91566" l="1353" r="95670">
                        <a14:foregroundMark x1="7442" y1="57831" x2="7442" y2="57831"/>
                        <a14:foregroundMark x1="5954" y1="47952" x2="5954" y2="47952"/>
                        <a14:foregroundMark x1="82003" y1="55422" x2="82003" y2="55422"/>
                        <a14:foregroundMark x1="73748" y1="45542" x2="73748" y2="45542"/>
                        <a14:foregroundMark x1="74290" y1="39277" x2="74290" y2="39277"/>
                        <a14:foregroundMark x1="71042" y1="44578" x2="71042" y2="44578"/>
                        <a14:foregroundMark x1="71042" y1="44578" x2="71042" y2="44578"/>
                        <a14:foregroundMark x1="69824" y1="46747" x2="69824" y2="46747"/>
                        <a14:foregroundMark x1="76184" y1="45783" x2="76184" y2="45783"/>
                        <a14:foregroundMark x1="78890" y1="48675" x2="78890" y2="48675"/>
                        <a14:foregroundMark x1="80108" y1="45542" x2="80108" y2="45542"/>
                        <a14:foregroundMark x1="86062" y1="45542" x2="86062" y2="45542"/>
                        <a14:foregroundMark x1="71313" y1="54699" x2="71313" y2="54699"/>
                        <a14:foregroundMark x1="64817" y1="56145" x2="64817" y2="56145"/>
                        <a14:foregroundMark x1="61028" y1="53494" x2="61028" y2="53494"/>
                        <a14:foregroundMark x1="82409" y1="64337" x2="82409" y2="64337"/>
                        <a14:foregroundMark x1="95670" y1="49157" x2="95670" y2="49157"/>
                        <a14:foregroundMark x1="93369" y1="51325" x2="93369" y2="51325"/>
                        <a14:foregroundMark x1="93505" y1="52048" x2="93505" y2="52048"/>
                        <a14:foregroundMark x1="83762" y1="54217" x2="83762" y2="54217"/>
                        <a14:foregroundMark x1="85115" y1="59518" x2="85115" y2="59518"/>
                        <a14:foregroundMark x1="84709" y1="65301" x2="84709" y2="65301"/>
                        <a14:foregroundMark x1="83356" y1="45783" x2="83356" y2="45783"/>
                        <a14:foregroundMark x1="86874" y1="44096" x2="86874" y2="44096"/>
                        <a14:foregroundMark x1="89581" y1="44819" x2="89581" y2="44819"/>
                        <a14:foregroundMark x1="66847" y1="56627" x2="66847" y2="56627"/>
                      </a14:backgroundRemoval>
                    </a14:imgEffect>
                  </a14:imgLayer>
                </a14:imgProps>
              </a:ext>
            </a:extLst>
          </a:blip>
          <a:srcRect t="27594"/>
          <a:stretch/>
        </p:blipFill>
        <p:spPr>
          <a:xfrm>
            <a:off x="4822302" y="3569495"/>
            <a:ext cx="4461933" cy="2103712"/>
          </a:xfrm>
          <a:prstGeom prst="rect">
            <a:avLst/>
          </a:prstGeom>
        </p:spPr>
      </p:pic>
      <p:pic>
        <p:nvPicPr>
          <p:cNvPr id="12" name="Picture 11">
            <a:extLst>
              <a:ext uri="{FF2B5EF4-FFF2-40B4-BE49-F238E27FC236}">
                <a16:creationId xmlns:a16="http://schemas.microsoft.com/office/drawing/2014/main" id="{A2AE9FC0-1509-4651-BB07-A5FB7685BE32}"/>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7401" b="89892" l="9928" r="89892"/>
                    </a14:imgEffect>
                  </a14:imgLayer>
                </a14:imgProps>
              </a:ext>
            </a:extLst>
          </a:blip>
          <a:stretch>
            <a:fillRect/>
          </a:stretch>
        </p:blipFill>
        <p:spPr>
          <a:xfrm>
            <a:off x="9736666" y="189804"/>
            <a:ext cx="1490133" cy="1452729"/>
          </a:xfrm>
          <a:prstGeom prst="rect">
            <a:avLst/>
          </a:prstGeom>
          <a:ln>
            <a:noFill/>
          </a:ln>
          <a:effectLst>
            <a:outerShdw blurRad="50800" dist="38100" dir="8100000" algn="tr" rotWithShape="0">
              <a:prstClr val="black">
                <a:alpha val="40000"/>
              </a:prstClr>
            </a:outerShdw>
          </a:effectLst>
        </p:spPr>
      </p:pic>
      <p:pic>
        <p:nvPicPr>
          <p:cNvPr id="14" name="Picture 13">
            <a:extLst>
              <a:ext uri="{FF2B5EF4-FFF2-40B4-BE49-F238E27FC236}">
                <a16:creationId xmlns:a16="http://schemas.microsoft.com/office/drawing/2014/main" id="{761754A7-155E-4453-8263-6FADF33AA811}"/>
              </a:ext>
            </a:extLst>
          </p:cNvPr>
          <p:cNvPicPr>
            <a:picLocks noChangeAspect="1"/>
          </p:cNvPicPr>
          <p:nvPr/>
        </p:nvPicPr>
        <p:blipFill>
          <a:blip r:embed="rId8"/>
          <a:stretch>
            <a:fillRect/>
          </a:stretch>
        </p:blipFill>
        <p:spPr>
          <a:xfrm>
            <a:off x="940044" y="3569496"/>
            <a:ext cx="3205929" cy="1750650"/>
          </a:xfrm>
          <a:prstGeom prst="rect">
            <a:avLst/>
          </a:prstGeom>
        </p:spPr>
      </p:pic>
    </p:spTree>
    <p:extLst>
      <p:ext uri="{BB962C8B-B14F-4D97-AF65-F5344CB8AC3E}">
        <p14:creationId xmlns:p14="http://schemas.microsoft.com/office/powerpoint/2010/main" val="30832128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randombar(horizontal)">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nodeType="clickEffect">
                                  <p:stCondLst>
                                    <p:cond delay="0"/>
                                  </p:stCondLst>
                                  <p:childTnLst>
                                    <p:set>
                                      <p:cBhvr>
                                        <p:cTn id="29" dur="1" fill="hold">
                                          <p:stCondLst>
                                            <p:cond delay="0"/>
                                          </p:stCondLst>
                                        </p:cTn>
                                        <p:tgtEl>
                                          <p:spTgt spid="4">
                                            <p:txEl>
                                              <p:pRg st="0" end="0"/>
                                            </p:txEl>
                                          </p:spTgt>
                                        </p:tgtEl>
                                        <p:attrNameLst>
                                          <p:attrName>style.visibility</p:attrName>
                                        </p:attrNameLst>
                                      </p:cBhvr>
                                      <p:to>
                                        <p:strVal val="visible"/>
                                      </p:to>
                                    </p:set>
                                    <p:animEffect transition="in" filter="randombar(horizontal)">
                                      <p:cBhvr>
                                        <p:cTn id="30" dur="500"/>
                                        <p:tgtEl>
                                          <p:spTgt spid="4">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4">
                                            <p:txEl>
                                              <p:pRg st="1" end="1"/>
                                            </p:txEl>
                                          </p:spTgt>
                                        </p:tgtEl>
                                        <p:attrNameLst>
                                          <p:attrName>style.visibility</p:attrName>
                                        </p:attrNameLst>
                                      </p:cBhvr>
                                      <p:to>
                                        <p:strVal val="visible"/>
                                      </p:to>
                                    </p:set>
                                    <p:animEffect transition="in" filter="randombar(horizontal)">
                                      <p:cBhvr>
                                        <p:cTn id="35" dur="500"/>
                                        <p:tgtEl>
                                          <p:spTgt spid="4">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randombar(horizontal)">
                                      <p:cBhvr>
                                        <p:cTn id="40" dur="500"/>
                                        <p:tgtEl>
                                          <p:spTgt spid="12"/>
                                        </p:tgtEl>
                                      </p:cBhvr>
                                    </p:animEffect>
                                  </p:childTnLst>
                                </p:cTn>
                              </p:par>
                              <p:par>
                                <p:cTn id="41" presetID="14" presetClass="entr" presetSubtype="1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randombar(horizontal)">
                                      <p:cBhvr>
                                        <p:cTn id="43" dur="500"/>
                                        <p:tgtEl>
                                          <p:spTgt spid="14"/>
                                        </p:tgtEl>
                                      </p:cBhvr>
                                    </p:animEffect>
                                  </p:childTnLst>
                                </p:cTn>
                              </p:par>
                              <p:par>
                                <p:cTn id="44" presetID="14" presetClass="entr" presetSubtype="1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randombar(horizontal)">
                                      <p:cBhvr>
                                        <p:cTn id="46" dur="500"/>
                                        <p:tgtEl>
                                          <p:spTgt spid="10"/>
                                        </p:tgtEl>
                                      </p:cBhvr>
                                    </p:animEffect>
                                  </p:childTnLst>
                                </p:cTn>
                              </p:par>
                              <p:par>
                                <p:cTn id="47" presetID="14" presetClass="entr" presetSubtype="10" fill="hold" nodeType="with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randombar(horizontal)">
                                      <p:cBhvr>
                                        <p:cTn id="4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Triangle 7">
            <a:extLst>
              <a:ext uri="{FF2B5EF4-FFF2-40B4-BE49-F238E27FC236}">
                <a16:creationId xmlns:a16="http://schemas.microsoft.com/office/drawing/2014/main" id="{FF00BC69-076B-4BC6-B144-6CCA55703047}"/>
              </a:ext>
            </a:extLst>
          </p:cNvPr>
          <p:cNvSpPr/>
          <p:nvPr/>
        </p:nvSpPr>
        <p:spPr>
          <a:xfrm flipH="1">
            <a:off x="5531005" y="-87128"/>
            <a:ext cx="6175304" cy="5673207"/>
          </a:xfrm>
          <a:prstGeom prst="rtTriangle">
            <a:avLst/>
          </a:prstGeom>
          <a:gradFill flip="none" rotWithShape="1">
            <a:gsLst>
              <a:gs pos="0">
                <a:schemeClr val="accent1">
                  <a:alpha val="0"/>
                  <a:lumMod val="0"/>
                </a:schemeClr>
              </a:gs>
              <a:gs pos="64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3D3BF18E-5BE3-4AF4-AE11-A7C23D48B053}"/>
              </a:ext>
            </a:extLst>
          </p:cNvPr>
          <p:cNvSpPr>
            <a:spLocks noGrp="1"/>
          </p:cNvSpPr>
          <p:nvPr>
            <p:ph type="title"/>
          </p:nvPr>
        </p:nvSpPr>
        <p:spPr>
          <a:xfrm>
            <a:off x="675167" y="567041"/>
            <a:ext cx="5288972" cy="797615"/>
          </a:xfrm>
        </p:spPr>
        <p:txBody>
          <a:bodyPr>
            <a:normAutofit/>
          </a:bodyPr>
          <a:lstStyle/>
          <a:p>
            <a:r>
              <a:rPr lang="en-IN" sz="3600" u="sng" dirty="0"/>
              <a:t>Approach to the problem</a:t>
            </a:r>
          </a:p>
        </p:txBody>
      </p:sp>
      <p:sp>
        <p:nvSpPr>
          <p:cNvPr id="3" name="Content Placeholder 2">
            <a:extLst>
              <a:ext uri="{FF2B5EF4-FFF2-40B4-BE49-F238E27FC236}">
                <a16:creationId xmlns:a16="http://schemas.microsoft.com/office/drawing/2014/main" id="{CA03826C-3660-4E83-9A20-EDC2706AD712}"/>
              </a:ext>
            </a:extLst>
          </p:cNvPr>
          <p:cNvSpPr>
            <a:spLocks noGrp="1"/>
          </p:cNvSpPr>
          <p:nvPr>
            <p:ph sz="quarter" idx="13"/>
          </p:nvPr>
        </p:nvSpPr>
        <p:spPr>
          <a:xfrm>
            <a:off x="685800" y="1387412"/>
            <a:ext cx="8291945" cy="2426052"/>
          </a:xfrm>
        </p:spPr>
        <p:txBody>
          <a:bodyPr>
            <a:normAutofit fontScale="85000" lnSpcReduction="10000"/>
          </a:bodyPr>
          <a:lstStyle/>
          <a:p>
            <a:r>
              <a:rPr lang="en-IN" sz="1800" b="1" dirty="0">
                <a:latin typeface="Comic Sans MS" panose="030F0702030302020204" pitchFamily="66" charset="0"/>
              </a:rPr>
              <a:t>We are going to approach this problem by developing a software that will detect the registration Number plates of the vehicles violating the traffic rules and regulations.</a:t>
            </a:r>
          </a:p>
          <a:p>
            <a:pPr marL="176213" indent="-176213">
              <a:buNone/>
            </a:pPr>
            <a:r>
              <a:rPr lang="en-IN" sz="1800" b="1" dirty="0">
                <a:latin typeface="Comic Sans MS" panose="030F0702030302020204" pitchFamily="66" charset="0"/>
              </a:rPr>
              <a:t>     we will create a common public database which will be connected to each of the installed </a:t>
            </a:r>
            <a:r>
              <a:rPr lang="en-IN" sz="1800" b="1" dirty="0" err="1">
                <a:latin typeface="Comic Sans MS" panose="030F0702030302020204" pitchFamily="66" charset="0"/>
              </a:rPr>
              <a:t>CCtv</a:t>
            </a:r>
            <a:r>
              <a:rPr lang="en-IN" sz="1800" b="1" dirty="0">
                <a:latin typeface="Comic Sans MS" panose="030F0702030302020204" pitchFamily="66" charset="0"/>
              </a:rPr>
              <a:t> cameras near the traffic signals and roadsides . These </a:t>
            </a:r>
            <a:r>
              <a:rPr lang="en-IN" sz="1800" b="1" dirty="0" err="1">
                <a:latin typeface="Comic Sans MS" panose="030F0702030302020204" pitchFamily="66" charset="0"/>
              </a:rPr>
              <a:t>cctv</a:t>
            </a:r>
            <a:r>
              <a:rPr lang="en-IN" sz="1800" b="1" dirty="0">
                <a:latin typeface="Comic Sans MS" panose="030F0702030302020204" pitchFamily="66" charset="0"/>
              </a:rPr>
              <a:t> cameras will detect the registration number of the vehicles and store it in that database along with the date, time and place.</a:t>
            </a:r>
          </a:p>
        </p:txBody>
      </p:sp>
      <p:pic>
        <p:nvPicPr>
          <p:cNvPr id="9" name="Picture 8">
            <a:extLst>
              <a:ext uri="{FF2B5EF4-FFF2-40B4-BE49-F238E27FC236}">
                <a16:creationId xmlns:a16="http://schemas.microsoft.com/office/drawing/2014/main" id="{008AEA7E-54DC-4166-B49C-52A963DE76F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75" b="89532" l="0" r="100000">
                        <a14:foregroundMark x1="32800" y1="53444" x2="32800" y2="53444"/>
                        <a14:foregroundMark x1="37000" y1="55372" x2="37000" y2="55372"/>
                        <a14:foregroundMark x1="42800" y1="60055" x2="42800" y2="60055"/>
                        <a14:foregroundMark x1="46000" y1="59504" x2="46000" y2="59504"/>
                        <a14:foregroundMark x1="45800" y1="65289" x2="45800" y2="65289"/>
                        <a14:foregroundMark x1="44200" y1="69421" x2="44200" y2="69421"/>
                        <a14:foregroundMark x1="63200" y1="55647" x2="63200" y2="55647"/>
                        <a14:foregroundMark x1="28600" y1="44628" x2="28600" y2="44628"/>
                        <a14:foregroundMark x1="30000" y1="47107" x2="30000" y2="47107"/>
                        <a14:foregroundMark x1="20200" y1="58127" x2="20200" y2="58127"/>
                        <a14:foregroundMark x1="17000" y1="61708" x2="17000" y2="61708"/>
                        <a14:foregroundMark x1="42600" y1="71074" x2="42600" y2="71074"/>
                        <a14:foregroundMark x1="49400" y1="60331" x2="49400" y2="60331"/>
                        <a14:foregroundMark x1="64200" y1="60606" x2="64200" y2="60606"/>
                        <a14:foregroundMark x1="75000" y1="65565" x2="75000" y2="65565"/>
                        <a14:foregroundMark x1="87400" y1="70248" x2="87400" y2="70248"/>
                        <a14:foregroundMark x1="94400" y1="72727" x2="94400" y2="72727"/>
                        <a14:foregroundMark x1="95400" y1="74105" x2="95400" y2="74105"/>
                        <a14:foregroundMark x1="21800" y1="57576" x2="21800" y2="57576"/>
                        <a14:foregroundMark x1="15000" y1="65289" x2="15000" y2="65289"/>
                        <a14:foregroundMark x1="13200" y1="67493" x2="13200" y2="67493"/>
                        <a14:foregroundMark x1="15400" y1="40496" x2="15400" y2="40496"/>
                        <a14:foregroundMark x1="20600" y1="42975" x2="20600" y2="42975"/>
                        <a14:foregroundMark x1="24000" y1="43802" x2="24000" y2="43802"/>
                        <a14:foregroundMark x1="45600" y1="13223" x2="45600" y2="13223"/>
                        <a14:foregroundMark x1="73400" y1="12397" x2="73400" y2="12397"/>
                        <a14:foregroundMark x1="82200" y1="17355" x2="82200" y2="17355"/>
                        <a14:foregroundMark x1="84200" y1="17355" x2="84200" y2="17355"/>
                        <a14:foregroundMark x1="83000" y1="17906" x2="83000" y2="17906"/>
                        <a14:foregroundMark x1="81400" y1="17906" x2="81400" y2="17906"/>
                        <a14:foregroundMark x1="45800" y1="17631" x2="45800" y2="17631"/>
                        <a14:foregroundMark x1="47200" y1="17906" x2="47200" y2="17906"/>
                        <a14:foregroundMark x1="49400" y1="17906" x2="49400" y2="17906"/>
                        <a14:foregroundMark x1="50200" y1="18733" x2="50200" y2="18733"/>
                        <a14:foregroundMark x1="41600" y1="17631" x2="41600" y2="17631"/>
                        <a14:foregroundMark x1="41200" y1="19008" x2="41200" y2="19008"/>
                        <a14:foregroundMark x1="85200" y1="17355" x2="85200" y2="17355"/>
                        <a14:foregroundMark x1="84800" y1="18182" x2="84800" y2="18182"/>
                        <a14:foregroundMark x1="86200" y1="17906" x2="86200" y2="17906"/>
                        <a14:foregroundMark x1="49800" y1="24518" x2="49800" y2="24518"/>
                        <a14:foregroundMark x1="48800" y1="25344" x2="48800" y2="25344"/>
                        <a14:foregroundMark x1="48000" y1="27273" x2="48000" y2="27273"/>
                        <a14:foregroundMark x1="46600" y1="28099" x2="46600" y2="28099"/>
                        <a14:foregroundMark x1="50800" y1="23691" x2="50800" y2="23691"/>
                        <a14:foregroundMark x1="51400" y1="23140" x2="51400" y2="23140"/>
                        <a14:foregroundMark x1="51800" y1="22865" x2="51800" y2="22865"/>
                        <a14:foregroundMark x1="45200" y1="30303" x2="45200" y2="30303"/>
                        <a14:foregroundMark x1="44200" y1="31405" x2="44200" y2="31405"/>
                        <a14:foregroundMark x1="43200" y1="32231" x2="43200" y2="32231"/>
                      </a14:backgroundRemoval>
                    </a14:imgEffect>
                  </a14:imgLayer>
                </a14:imgProps>
              </a:ext>
            </a:extLst>
          </a:blip>
          <a:stretch>
            <a:fillRect/>
          </a:stretch>
        </p:blipFill>
        <p:spPr>
          <a:xfrm>
            <a:off x="7287526" y="2926152"/>
            <a:ext cx="4365356" cy="3030299"/>
          </a:xfrm>
          <a:prstGeom prst="rect">
            <a:avLst/>
          </a:prstGeom>
        </p:spPr>
      </p:pic>
      <p:pic>
        <p:nvPicPr>
          <p:cNvPr id="11" name="Picture 10">
            <a:extLst>
              <a:ext uri="{FF2B5EF4-FFF2-40B4-BE49-F238E27FC236}">
                <a16:creationId xmlns:a16="http://schemas.microsoft.com/office/drawing/2014/main" id="{E33AEE0E-E7B5-4DB4-B6BD-550F853FC63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39" b="93112" l="2885" r="98489">
                        <a14:foregroundMark x1="10852" y1="73397" x2="10852" y2="73397"/>
                        <a14:foregroundMark x1="20192" y1="79572" x2="20192" y2="79572"/>
                        <a14:foregroundMark x1="62775" y1="79335" x2="62775" y2="79335"/>
                        <a14:foregroundMark x1="46566" y1="50119" x2="46566" y2="50119"/>
                        <a14:foregroundMark x1="82967" y1="54394" x2="82967" y2="54394"/>
                        <a14:foregroundMark x1="63324" y1="77197" x2="63324" y2="77197"/>
                        <a14:foregroundMark x1="70879" y1="71021" x2="70879" y2="71021"/>
                        <a14:foregroundMark x1="72390" y1="65558" x2="72390" y2="65558"/>
                        <a14:foregroundMark x1="72940" y1="62945" x2="72940" y2="62945"/>
                        <a14:foregroundMark x1="72940" y1="45843" x2="72940" y2="45843"/>
                        <a14:foregroundMark x1="84066" y1="32067" x2="84066" y2="32067"/>
                        <a14:foregroundMark x1="81731" y1="33492" x2="81731" y2="33492"/>
                        <a14:foregroundMark x1="84753" y1="33492" x2="84753" y2="33492"/>
                        <a14:foregroundMark x1="86126" y1="33492" x2="86126" y2="33492"/>
                        <a14:foregroundMark x1="86264" y1="38005" x2="86264" y2="38005"/>
                        <a14:foregroundMark x1="83516" y1="26603" x2="83516" y2="26603"/>
                        <a14:foregroundMark x1="82005" y1="28741" x2="82005" y2="28741"/>
                        <a14:foregroundMark x1="84890" y1="28741" x2="84890" y2="28741"/>
                        <a14:foregroundMark x1="92720" y1="50831" x2="92720" y2="50831"/>
                        <a14:foregroundMark x1="92308" y1="49406" x2="92308" y2="49406"/>
                        <a14:foregroundMark x1="94643" y1="41330" x2="94643" y2="41330"/>
                        <a14:foregroundMark x1="94918" y1="40380" x2="94918" y2="40380"/>
                        <a14:foregroundMark x1="95330" y1="38480" x2="95330" y2="38480"/>
                        <a14:foregroundMark x1="96154" y1="35867" x2="96154" y2="35867"/>
                        <a14:foregroundMark x1="72115" y1="26128" x2="72115" y2="26128"/>
                        <a14:foregroundMark x1="73489" y1="25416" x2="73489" y2="25416"/>
                        <a14:foregroundMark x1="86951" y1="29216" x2="86951" y2="29216"/>
                        <a14:foregroundMark x1="73626" y1="50594" x2="73626" y2="50594"/>
                        <a14:foregroundMark x1="21016" y1="80285" x2="21016" y2="80285"/>
                        <a14:foregroundMark x1="11264" y1="71971" x2="11264" y2="71971"/>
                        <a14:foregroundMark x1="78846" y1="50594" x2="78846" y2="50594"/>
                        <a14:foregroundMark x1="76099" y1="52257" x2="76099" y2="52257"/>
                        <a14:foregroundMark x1="88049" y1="53207" x2="88049" y2="53207"/>
                        <a14:foregroundMark x1="86538" y1="49881" x2="86538" y2="49881"/>
                        <a14:foregroundMark x1="85852" y1="46318" x2="85852" y2="46318"/>
                      </a14:backgroundRemoval>
                    </a14:imgEffect>
                  </a14:imgLayer>
                </a14:imgProps>
              </a:ext>
            </a:extLst>
          </a:blip>
          <a:stretch>
            <a:fillRect/>
          </a:stretch>
        </p:blipFill>
        <p:spPr>
          <a:xfrm>
            <a:off x="1190381" y="3109749"/>
            <a:ext cx="4586930" cy="2663103"/>
          </a:xfrm>
          <a:prstGeom prst="rect">
            <a:avLst/>
          </a:prstGeom>
        </p:spPr>
      </p:pic>
      <p:pic>
        <p:nvPicPr>
          <p:cNvPr id="13" name="Picture 12">
            <a:extLst>
              <a:ext uri="{FF2B5EF4-FFF2-40B4-BE49-F238E27FC236}">
                <a16:creationId xmlns:a16="http://schemas.microsoft.com/office/drawing/2014/main" id="{8C73B275-4A73-450B-A444-2B65C66FA1F6}"/>
              </a:ext>
            </a:extLst>
          </p:cNvPr>
          <p:cNvPicPr>
            <a:picLocks noChangeAspect="1"/>
          </p:cNvPicPr>
          <p:nvPr/>
        </p:nvPicPr>
        <p:blipFill>
          <a:blip r:embed="rId6"/>
          <a:stretch>
            <a:fillRect/>
          </a:stretch>
        </p:blipFill>
        <p:spPr>
          <a:xfrm>
            <a:off x="8977744" y="572531"/>
            <a:ext cx="2528456" cy="1584251"/>
          </a:xfrm>
          <a:prstGeom prst="rect">
            <a:avLst/>
          </a:prstGeom>
        </p:spPr>
      </p:pic>
    </p:spTree>
    <p:extLst>
      <p:ext uri="{BB962C8B-B14F-4D97-AF65-F5344CB8AC3E}">
        <p14:creationId xmlns:p14="http://schemas.microsoft.com/office/powerpoint/2010/main" val="4272778087"/>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a:extLst>
              <a:ext uri="{FF2B5EF4-FFF2-40B4-BE49-F238E27FC236}">
                <a16:creationId xmlns:a16="http://schemas.microsoft.com/office/drawing/2014/main" id="{1C40F907-ADD9-45F2-9C08-8CF41D7D660B}"/>
              </a:ext>
            </a:extLst>
          </p:cNvPr>
          <p:cNvSpPr/>
          <p:nvPr/>
        </p:nvSpPr>
        <p:spPr>
          <a:xfrm flipH="1">
            <a:off x="5419493" y="-64818"/>
            <a:ext cx="6286817" cy="5673207"/>
          </a:xfrm>
          <a:prstGeom prst="rtTriangle">
            <a:avLst/>
          </a:prstGeom>
          <a:gradFill flip="none" rotWithShape="1">
            <a:gsLst>
              <a:gs pos="0">
                <a:schemeClr val="accent1">
                  <a:alpha val="0"/>
                  <a:lumMod val="0"/>
                </a:schemeClr>
              </a:gs>
              <a:gs pos="64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B4A03C93-26F7-4A9B-A37D-88E4AB6FC446}"/>
              </a:ext>
            </a:extLst>
          </p:cNvPr>
          <p:cNvSpPr>
            <a:spLocks noGrp="1"/>
          </p:cNvSpPr>
          <p:nvPr>
            <p:ph type="title"/>
          </p:nvPr>
        </p:nvSpPr>
        <p:spPr>
          <a:xfrm>
            <a:off x="685801" y="685800"/>
            <a:ext cx="10396882" cy="558209"/>
          </a:xfrm>
        </p:spPr>
        <p:txBody>
          <a:bodyPr>
            <a:normAutofit fontScale="90000"/>
          </a:bodyPr>
          <a:lstStyle/>
          <a:p>
            <a:r>
              <a:rPr lang="en-IN" sz="3600" u="sng" dirty="0"/>
              <a:t>Virtual eye as a social model</a:t>
            </a:r>
          </a:p>
        </p:txBody>
      </p:sp>
      <p:sp>
        <p:nvSpPr>
          <p:cNvPr id="3" name="Content Placeholder 2">
            <a:extLst>
              <a:ext uri="{FF2B5EF4-FFF2-40B4-BE49-F238E27FC236}">
                <a16:creationId xmlns:a16="http://schemas.microsoft.com/office/drawing/2014/main" id="{F9BBB8A0-0ADB-4F40-86BD-E739AAEFFDE1}"/>
              </a:ext>
            </a:extLst>
          </p:cNvPr>
          <p:cNvSpPr>
            <a:spLocks noGrp="1"/>
          </p:cNvSpPr>
          <p:nvPr>
            <p:ph sz="quarter" idx="13"/>
          </p:nvPr>
        </p:nvSpPr>
        <p:spPr>
          <a:xfrm>
            <a:off x="687976" y="1244009"/>
            <a:ext cx="8467175" cy="3517562"/>
          </a:xfrm>
        </p:spPr>
        <p:txBody>
          <a:bodyPr>
            <a:normAutofit fontScale="85000" lnSpcReduction="10000"/>
          </a:bodyPr>
          <a:lstStyle/>
          <a:p>
            <a:r>
              <a:rPr lang="en-IN" dirty="0">
                <a:latin typeface="Comic Sans MS" panose="030F0702030302020204" pitchFamily="66" charset="0"/>
              </a:rPr>
              <a:t>In this System , the vehicles involved in traffic rule violations will be stored in public database which will enable in stricter implementation of law . This will ensure that people will follow traffic rules sincerely.</a:t>
            </a:r>
          </a:p>
          <a:p>
            <a:r>
              <a:rPr lang="en-IN" dirty="0">
                <a:latin typeface="Comic Sans MS" panose="030F0702030302020204" pitchFamily="66" charset="0"/>
              </a:rPr>
              <a:t>The incidents of Vehicle Thievery will reduce drastically since the stolen vehicles will be recovered very soon and easily through our public database.</a:t>
            </a:r>
          </a:p>
          <a:p>
            <a:r>
              <a:rPr lang="en-IN" dirty="0">
                <a:latin typeface="Comic Sans MS" panose="030F0702030302020204" pitchFamily="66" charset="0"/>
              </a:rPr>
              <a:t>It will also help in increasing the general awareness of people about traffic rules and deter people to get involved in traffic rules violations and crimes involving motor vehicles.</a:t>
            </a:r>
          </a:p>
        </p:txBody>
      </p:sp>
      <p:pic>
        <p:nvPicPr>
          <p:cNvPr id="7" name="Picture 6">
            <a:extLst>
              <a:ext uri="{FF2B5EF4-FFF2-40B4-BE49-F238E27FC236}">
                <a16:creationId xmlns:a16="http://schemas.microsoft.com/office/drawing/2014/main" id="{7A5261B5-66C6-4E71-8338-870F0B137DE3}"/>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2258" b="94839" l="2731" r="97117">
                        <a14:foregroundMark x1="18513" y1="25161" x2="18665" y2="51828"/>
                        <a14:foregroundMark x1="6525" y1="18495" x2="35812" y2="47312"/>
                        <a14:foregroundMark x1="4249" y1="16559" x2="10774" y2="71828"/>
                        <a14:foregroundMark x1="5008" y1="49677" x2="5008" y2="71398"/>
                        <a14:foregroundMark x1="19423" y1="18280" x2="42640" y2="20430"/>
                        <a14:foregroundMark x1="37481" y1="17204" x2="55994" y2="12473"/>
                        <a14:foregroundMark x1="46282" y1="16989" x2="93171" y2="29892"/>
                        <a14:foregroundMark x1="13809" y1="34839" x2="21396" y2="77419"/>
                        <a14:foregroundMark x1="22762" y1="88817" x2="29742" y2="75699"/>
                        <a14:foregroundMark x1="30653" y1="80860" x2="34294" y2="61505"/>
                        <a14:foregroundMark x1="21851" y1="65161" x2="28832" y2="38710"/>
                        <a14:foregroundMark x1="44461" y1="31613" x2="58270" y2="14839"/>
                        <a14:foregroundMark x1="52352" y1="33333" x2="45372" y2="46452"/>
                        <a14:foregroundMark x1="38543" y1="74839" x2="56449" y2="45591"/>
                        <a14:foregroundMark x1="37633" y1="58710" x2="54325" y2="74624"/>
                        <a14:foregroundMark x1="8953" y1="30323" x2="2731" y2="49247"/>
                        <a14:foregroundMark x1="7891" y1="42366" x2="19120" y2="63011"/>
                        <a14:foregroundMark x1="46586" y1="52258" x2="50835" y2="66882"/>
                      </a14:backgroundRemoval>
                    </a14:imgEffect>
                  </a14:imgLayer>
                </a14:imgProps>
              </a:ext>
            </a:extLst>
          </a:blip>
          <a:srcRect t="13378" b="-801"/>
          <a:stretch/>
        </p:blipFill>
        <p:spPr>
          <a:xfrm>
            <a:off x="8959951" y="2540155"/>
            <a:ext cx="2805547" cy="2054656"/>
          </a:xfrm>
          <a:prstGeom prst="rect">
            <a:avLst/>
          </a:prstGeom>
        </p:spPr>
      </p:pic>
      <p:pic>
        <p:nvPicPr>
          <p:cNvPr id="9" name="Picture 8">
            <a:extLst>
              <a:ext uri="{FF2B5EF4-FFF2-40B4-BE49-F238E27FC236}">
                <a16:creationId xmlns:a16="http://schemas.microsoft.com/office/drawing/2014/main" id="{AF9DEBF5-36CE-4ECF-8E18-F6142D237F41}"/>
              </a:ext>
            </a:extLst>
          </p:cNvPr>
          <p:cNvPicPr>
            <a:picLocks noChangeAspect="1"/>
          </p:cNvPicPr>
          <p:nvPr/>
        </p:nvPicPr>
        <p:blipFill>
          <a:blip r:embed="rId4"/>
          <a:stretch>
            <a:fillRect/>
          </a:stretch>
        </p:blipFill>
        <p:spPr>
          <a:xfrm>
            <a:off x="8959951" y="188039"/>
            <a:ext cx="2317932" cy="1418964"/>
          </a:xfrm>
          <a:prstGeom prst="rect">
            <a:avLst/>
          </a:prstGeom>
        </p:spPr>
      </p:pic>
      <p:pic>
        <p:nvPicPr>
          <p:cNvPr id="11" name="Picture 10">
            <a:extLst>
              <a:ext uri="{FF2B5EF4-FFF2-40B4-BE49-F238E27FC236}">
                <a16:creationId xmlns:a16="http://schemas.microsoft.com/office/drawing/2014/main" id="{B451FE14-7CEF-493E-B219-0B869D351E35}"/>
              </a:ext>
            </a:extLst>
          </p:cNvPr>
          <p:cNvPicPr>
            <a:picLocks noChangeAspect="1"/>
          </p:cNvPicPr>
          <p:nvPr/>
        </p:nvPicPr>
        <p:blipFill>
          <a:blip r:embed="rId5"/>
          <a:stretch>
            <a:fillRect/>
          </a:stretch>
        </p:blipFill>
        <p:spPr>
          <a:xfrm>
            <a:off x="4729357" y="4658304"/>
            <a:ext cx="2309770" cy="1508294"/>
          </a:xfrm>
          <a:prstGeom prst="rect">
            <a:avLst/>
          </a:prstGeom>
        </p:spPr>
      </p:pic>
      <p:sp>
        <p:nvSpPr>
          <p:cNvPr id="12" name="Rectangle 11">
            <a:extLst>
              <a:ext uri="{FF2B5EF4-FFF2-40B4-BE49-F238E27FC236}">
                <a16:creationId xmlns:a16="http://schemas.microsoft.com/office/drawing/2014/main" id="{3011B52D-89CD-4C75-A1BA-5FDDF5BA7897}"/>
              </a:ext>
            </a:extLst>
          </p:cNvPr>
          <p:cNvSpPr/>
          <p:nvPr/>
        </p:nvSpPr>
        <p:spPr>
          <a:xfrm>
            <a:off x="7065818" y="5527964"/>
            <a:ext cx="4640492" cy="19594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0B89FE40-5883-4EA1-B749-62A770EA6674}"/>
              </a:ext>
            </a:extLst>
          </p:cNvPr>
          <p:cNvSpPr/>
          <p:nvPr/>
        </p:nvSpPr>
        <p:spPr>
          <a:xfrm>
            <a:off x="0" y="5527964"/>
            <a:ext cx="4592782" cy="19594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246843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a:extLst>
              <a:ext uri="{FF2B5EF4-FFF2-40B4-BE49-F238E27FC236}">
                <a16:creationId xmlns:a16="http://schemas.microsoft.com/office/drawing/2014/main" id="{6A5A8EA8-85F5-4BE4-8FC4-FDA3552DD28B}"/>
              </a:ext>
            </a:extLst>
          </p:cNvPr>
          <p:cNvSpPr/>
          <p:nvPr/>
        </p:nvSpPr>
        <p:spPr>
          <a:xfrm flipH="1">
            <a:off x="5497549" y="-98278"/>
            <a:ext cx="6208759" cy="5705976"/>
          </a:xfrm>
          <a:prstGeom prst="rtTriangle">
            <a:avLst/>
          </a:prstGeom>
          <a:gradFill flip="none" rotWithShape="1">
            <a:gsLst>
              <a:gs pos="0">
                <a:schemeClr val="accent1">
                  <a:alpha val="0"/>
                  <a:lumMod val="0"/>
                </a:schemeClr>
              </a:gs>
              <a:gs pos="64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5BA3812D-6589-4E79-A6DD-AA189087D434}"/>
              </a:ext>
            </a:extLst>
          </p:cNvPr>
          <p:cNvSpPr>
            <a:spLocks noGrp="1"/>
          </p:cNvSpPr>
          <p:nvPr>
            <p:ph type="title"/>
          </p:nvPr>
        </p:nvSpPr>
        <p:spPr>
          <a:xfrm>
            <a:off x="685800" y="561976"/>
            <a:ext cx="1924049" cy="590550"/>
          </a:xfrm>
        </p:spPr>
        <p:txBody>
          <a:bodyPr>
            <a:normAutofit/>
          </a:bodyPr>
          <a:lstStyle/>
          <a:p>
            <a:r>
              <a:rPr lang="en-IN" sz="3600" u="sng" dirty="0"/>
              <a:t>features</a:t>
            </a:r>
          </a:p>
        </p:txBody>
      </p:sp>
      <p:sp>
        <p:nvSpPr>
          <p:cNvPr id="3" name="Content Placeholder 2">
            <a:extLst>
              <a:ext uri="{FF2B5EF4-FFF2-40B4-BE49-F238E27FC236}">
                <a16:creationId xmlns:a16="http://schemas.microsoft.com/office/drawing/2014/main" id="{560FF50F-A172-4640-BCD4-D38FFF8BE2B9}"/>
              </a:ext>
            </a:extLst>
          </p:cNvPr>
          <p:cNvSpPr>
            <a:spLocks noGrp="1"/>
          </p:cNvSpPr>
          <p:nvPr>
            <p:ph sz="quarter" idx="13"/>
          </p:nvPr>
        </p:nvSpPr>
        <p:spPr>
          <a:xfrm>
            <a:off x="685801" y="1152526"/>
            <a:ext cx="7524749" cy="3745809"/>
          </a:xfrm>
          <a:noFill/>
        </p:spPr>
        <p:txBody>
          <a:bodyPr>
            <a:normAutofit fontScale="85000" lnSpcReduction="20000"/>
          </a:bodyPr>
          <a:lstStyle/>
          <a:p>
            <a:pPr algn="just"/>
            <a:r>
              <a:rPr lang="en-IN" dirty="0">
                <a:latin typeface="Comic Sans MS" panose="030F0702030302020204" pitchFamily="66" charset="0"/>
              </a:rPr>
              <a:t>development of the software by using </a:t>
            </a:r>
            <a:r>
              <a:rPr lang="en-IN" b="1" dirty="0">
                <a:latin typeface="Comic Sans MS" panose="030F0702030302020204" pitchFamily="66" charset="0"/>
              </a:rPr>
              <a:t>python</a:t>
            </a:r>
            <a:r>
              <a:rPr lang="en-IN" dirty="0">
                <a:latin typeface="Comic Sans MS" panose="030F0702030302020204" pitchFamily="66" charset="0"/>
              </a:rPr>
              <a:t> programming language.</a:t>
            </a:r>
          </a:p>
          <a:p>
            <a:pPr algn="just"/>
            <a:r>
              <a:rPr lang="en-IN" dirty="0">
                <a:latin typeface="Comic Sans MS" panose="030F0702030302020204" pitchFamily="66" charset="0"/>
              </a:rPr>
              <a:t>The vehicles’ number plates will be detected by the </a:t>
            </a:r>
            <a:r>
              <a:rPr lang="en-IN" b="1" dirty="0" err="1">
                <a:latin typeface="Comic Sans MS" panose="030F0702030302020204" pitchFamily="66" charset="0"/>
              </a:rPr>
              <a:t>py</a:t>
            </a:r>
            <a:r>
              <a:rPr lang="en-IN" b="1" dirty="0">
                <a:latin typeface="Comic Sans MS" panose="030F0702030302020204" pitchFamily="66" charset="0"/>
              </a:rPr>
              <a:t>-tesseract</a:t>
            </a:r>
            <a:r>
              <a:rPr lang="en-IN" dirty="0">
                <a:latin typeface="Comic Sans MS" panose="030F0702030302020204" pitchFamily="66" charset="0"/>
              </a:rPr>
              <a:t> module of the python which is an optical character recognition(</a:t>
            </a:r>
            <a:r>
              <a:rPr lang="en-IN" dirty="0" err="1">
                <a:latin typeface="Comic Sans MS" panose="030F0702030302020204" pitchFamily="66" charset="0"/>
              </a:rPr>
              <a:t>ocr</a:t>
            </a:r>
            <a:r>
              <a:rPr lang="en-IN" dirty="0">
                <a:latin typeface="Comic Sans MS" panose="030F0702030302020204" pitchFamily="66" charset="0"/>
              </a:rPr>
              <a:t>) tool which recognizes and reads the character of the number plates.</a:t>
            </a:r>
          </a:p>
          <a:p>
            <a:pPr algn="just"/>
            <a:r>
              <a:rPr lang="en-IN" dirty="0">
                <a:latin typeface="Comic Sans MS" panose="030F0702030302020204" pitchFamily="66" charset="0"/>
              </a:rPr>
              <a:t>We have made this software user-friendly by the  Development of a  web app by using </a:t>
            </a:r>
            <a:r>
              <a:rPr lang="en-IN" b="1" dirty="0">
                <a:latin typeface="Comic Sans MS" panose="030F0702030302020204" pitchFamily="66" charset="0"/>
              </a:rPr>
              <a:t>“Flask” </a:t>
            </a:r>
            <a:r>
              <a:rPr lang="en-IN" dirty="0">
                <a:latin typeface="Comic Sans MS" panose="030F0702030302020204" pitchFamily="66" charset="0"/>
              </a:rPr>
              <a:t>which is a micro-web framework written in python.</a:t>
            </a:r>
          </a:p>
          <a:p>
            <a:pPr algn="just"/>
            <a:r>
              <a:rPr lang="en-IN" dirty="0">
                <a:latin typeface="Comic Sans MS" panose="030F0702030302020204" pitchFamily="66" charset="0"/>
              </a:rPr>
              <a:t>Implemented </a:t>
            </a:r>
            <a:r>
              <a:rPr lang="en-IN" b="1" dirty="0" err="1">
                <a:latin typeface="Comic Sans MS" panose="030F0702030302020204" pitchFamily="66" charset="0"/>
              </a:rPr>
              <a:t>sqlite</a:t>
            </a:r>
            <a:r>
              <a:rPr lang="en-IN" b="1" dirty="0">
                <a:latin typeface="Comic Sans MS" panose="030F0702030302020204" pitchFamily="66" charset="0"/>
              </a:rPr>
              <a:t> database</a:t>
            </a:r>
            <a:r>
              <a:rPr lang="en-IN" dirty="0">
                <a:latin typeface="Comic Sans MS" panose="030F0702030302020204" pitchFamily="66" charset="0"/>
              </a:rPr>
              <a:t> for storing the registration number of the owner , name of the vehicles etc.</a:t>
            </a:r>
          </a:p>
          <a:p>
            <a:pPr algn="just"/>
            <a:endParaRPr lang="en-IN" dirty="0">
              <a:latin typeface="Comic Sans MS" panose="030F0702030302020204" pitchFamily="66" charset="0"/>
            </a:endParaRPr>
          </a:p>
        </p:txBody>
      </p:sp>
      <p:pic>
        <p:nvPicPr>
          <p:cNvPr id="7" name="Picture 6">
            <a:extLst>
              <a:ext uri="{FF2B5EF4-FFF2-40B4-BE49-F238E27FC236}">
                <a16:creationId xmlns:a16="http://schemas.microsoft.com/office/drawing/2014/main" id="{177C808F-0D10-4287-A6D5-65C1A0034C8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60800" y1="83471" x2="60800" y2="83471"/>
                        <a14:foregroundMark x1="60800" y1="83471" x2="60800" y2="83471"/>
                        <a14:foregroundMark x1="66400" y1="90358" x2="66400" y2="90358"/>
                        <a14:foregroundMark x1="44400" y1="87879" x2="44400" y2="87879"/>
                        <a14:foregroundMark x1="44400" y1="87879" x2="44400" y2="87879"/>
                        <a14:foregroundMark x1="44400" y1="85399" x2="44400" y2="85399"/>
                        <a14:foregroundMark x1="42600" y1="86226" x2="42600" y2="86226"/>
                        <a14:foregroundMark x1="46000" y1="92837" x2="46000" y2="92837"/>
                        <a14:foregroundMark x1="42800" y1="92287" x2="42800" y2="92287"/>
                        <a14:foregroundMark x1="82600" y1="83471" x2="82600" y2="83471"/>
                        <a14:foregroundMark x1="81400" y1="81543" x2="81400" y2="81543"/>
                        <a14:foregroundMark x1="40000" y1="58953" x2="40000" y2="58953"/>
                        <a14:foregroundMark x1="32000" y1="56198" x2="32000" y2="56198"/>
                        <a14:foregroundMark x1="42200" y1="59504" x2="42200" y2="59504"/>
                        <a14:foregroundMark x1="44000" y1="60882" x2="44000" y2="60882"/>
                        <a14:foregroundMark x1="62200" y1="53994" x2="62200" y2="53994"/>
                        <a14:foregroundMark x1="47000" y1="10193" x2="47000" y2="10193"/>
                        <a14:foregroundMark x1="78600" y1="12121" x2="78600" y2="12121"/>
                        <a14:foregroundMark x1="42000" y1="17080" x2="42000" y2="17080"/>
                        <a14:foregroundMark x1="41800" y1="18457" x2="41800" y2="18457"/>
                        <a14:foregroundMark x1="44200" y1="19008" x2="44200" y2="19008"/>
                        <a14:foregroundMark x1="47200" y1="19008" x2="47200" y2="19008"/>
                        <a14:foregroundMark x1="50000" y1="19284" x2="50000" y2="19284"/>
                        <a14:foregroundMark x1="41400" y1="19008" x2="41400" y2="19008"/>
                        <a14:foregroundMark x1="84400" y1="18733" x2="84400" y2="18733"/>
                        <a14:foregroundMark x1="83000" y1="17631" x2="83000" y2="17631"/>
                        <a14:foregroundMark x1="82000" y1="17631" x2="82000" y2="17631"/>
                        <a14:foregroundMark x1="86400" y1="18182" x2="86400" y2="18182"/>
                        <a14:foregroundMark x1="82800" y1="87879" x2="82800" y2="87879"/>
                        <a14:foregroundMark x1="91800" y1="34435" x2="91800" y2="34435"/>
                        <a14:foregroundMark x1="55800" y1="64187" x2="55800" y2="64187"/>
                        <a14:foregroundMark x1="55800" y1="67769" x2="55800" y2="67769"/>
                        <a14:foregroundMark x1="54600" y1="65840" x2="54600" y2="65840"/>
                        <a14:foregroundMark x1="54600" y1="63361" x2="54600" y2="63361"/>
                        <a14:foregroundMark x1="55800" y1="62810" x2="55800" y2="62810"/>
                        <a14:foregroundMark x1="54800" y1="62259" x2="54800" y2="62259"/>
                        <a14:foregroundMark x1="55600" y1="62259" x2="55600" y2="62259"/>
                        <a14:foregroundMark x1="54400" y1="61708" x2="54400" y2="61708"/>
                        <a14:foregroundMark x1="56200" y1="61983" x2="56200" y2="61983"/>
                        <a14:foregroundMark x1="56600" y1="67493" x2="56600" y2="67493"/>
                        <a14:foregroundMark x1="61200" y1="89256" x2="61200" y2="89256"/>
                        <a14:foregroundMark x1="56600" y1="68871" x2="56600" y2="68871"/>
                        <a14:foregroundMark x1="67600" y1="25344" x2="39600" y2="33058"/>
                        <a14:foregroundMark x1="39600" y1="33058" x2="39600" y2="33058"/>
                        <a14:foregroundMark x1="31400" y1="19008" x2="31400" y2="19008"/>
                        <a14:foregroundMark x1="83400" y1="88981" x2="83400" y2="88981"/>
                        <a14:foregroundMark x1="80800" y1="85950" x2="80800" y2="85950"/>
                      </a14:backgroundRemoval>
                    </a14:imgEffect>
                  </a14:imgLayer>
                </a14:imgProps>
              </a:ext>
            </a:extLst>
          </a:blip>
          <a:stretch>
            <a:fillRect/>
          </a:stretch>
        </p:blipFill>
        <p:spPr>
          <a:xfrm>
            <a:off x="8010441" y="1969724"/>
            <a:ext cx="3495758" cy="2395777"/>
          </a:xfrm>
          <a:prstGeom prst="rect">
            <a:avLst/>
          </a:prstGeom>
        </p:spPr>
      </p:pic>
      <p:pic>
        <p:nvPicPr>
          <p:cNvPr id="9" name="Picture 8">
            <a:extLst>
              <a:ext uri="{FF2B5EF4-FFF2-40B4-BE49-F238E27FC236}">
                <a16:creationId xmlns:a16="http://schemas.microsoft.com/office/drawing/2014/main" id="{AE45C9B5-1942-4169-B088-900B19D61F15}"/>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WatercolorSponge/>
                    </a14:imgEffect>
                  </a14:imgLayer>
                </a14:imgProps>
              </a:ext>
            </a:extLst>
          </a:blip>
          <a:srcRect t="57586"/>
          <a:stretch/>
        </p:blipFill>
        <p:spPr>
          <a:xfrm>
            <a:off x="6833127" y="4940277"/>
            <a:ext cx="4762500" cy="1606102"/>
          </a:xfrm>
          <a:prstGeom prst="rect">
            <a:avLst/>
          </a:prstGeom>
        </p:spPr>
      </p:pic>
      <p:pic>
        <p:nvPicPr>
          <p:cNvPr id="11" name="Picture 10">
            <a:extLst>
              <a:ext uri="{FF2B5EF4-FFF2-40B4-BE49-F238E27FC236}">
                <a16:creationId xmlns:a16="http://schemas.microsoft.com/office/drawing/2014/main" id="{500304D6-B191-4A02-8EC3-5183FF3D63DC}"/>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0" b="100000" l="0" r="100000"/>
                    </a14:imgEffect>
                  </a14:imgLayer>
                </a14:imgProps>
              </a:ext>
            </a:extLst>
          </a:blip>
          <a:stretch>
            <a:fillRect/>
          </a:stretch>
        </p:blipFill>
        <p:spPr>
          <a:xfrm>
            <a:off x="5068288" y="4470936"/>
            <a:ext cx="1654159" cy="1678203"/>
          </a:xfrm>
          <a:prstGeom prst="rect">
            <a:avLst/>
          </a:prstGeom>
        </p:spPr>
      </p:pic>
      <p:pic>
        <p:nvPicPr>
          <p:cNvPr id="13" name="Picture 12">
            <a:extLst>
              <a:ext uri="{FF2B5EF4-FFF2-40B4-BE49-F238E27FC236}">
                <a16:creationId xmlns:a16="http://schemas.microsoft.com/office/drawing/2014/main" id="{388E72AE-F702-453E-A4F0-82995FA3890F}"/>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299" b="100000" l="0" r="99693">
                        <a14:foregroundMark x1="38344" y1="62987" x2="38344" y2="62987"/>
                        <a14:foregroundMark x1="46933" y1="65584" x2="46933" y2="65584"/>
                        <a14:foregroundMark x1="65644" y1="71429" x2="65644" y2="71429"/>
                        <a14:foregroundMark x1="78221" y1="72078" x2="78221" y2="72078"/>
                        <a14:foregroundMark x1="84663" y1="65584" x2="84663" y2="65584"/>
                        <a14:foregroundMark x1="95092" y1="67532" x2="95092" y2="67532"/>
                        <a14:foregroundMark x1="36196" y1="51299" x2="36196" y2="51299"/>
                        <a14:foregroundMark x1="40491" y1="50000" x2="40491" y2="50000"/>
                        <a14:foregroundMark x1="39877" y1="50000" x2="37423" y2="50000"/>
                        <a14:foregroundMark x1="50000" y1="52597" x2="52147" y2="50649"/>
                        <a14:foregroundMark x1="57669" y1="53247" x2="55828" y2="50649"/>
                        <a14:foregroundMark x1="41411" y1="81169" x2="40491" y2="82468"/>
                        <a14:foregroundMark x1="36503" y1="82468" x2="39877" y2="83117"/>
                      </a14:backgroundRemoval>
                    </a14:imgEffect>
                  </a14:imgLayer>
                </a14:imgProps>
              </a:ext>
            </a:extLst>
          </a:blip>
          <a:stretch>
            <a:fillRect/>
          </a:stretch>
        </p:blipFill>
        <p:spPr>
          <a:xfrm>
            <a:off x="2625272" y="4629301"/>
            <a:ext cx="2036977" cy="1570084"/>
          </a:xfrm>
          <a:prstGeom prst="rect">
            <a:avLst/>
          </a:prstGeom>
        </p:spPr>
      </p:pic>
      <p:pic>
        <p:nvPicPr>
          <p:cNvPr id="15" name="Picture 14">
            <a:extLst>
              <a:ext uri="{FF2B5EF4-FFF2-40B4-BE49-F238E27FC236}">
                <a16:creationId xmlns:a16="http://schemas.microsoft.com/office/drawing/2014/main" id="{5869299F-5B33-47AA-8E08-94E275C25823}"/>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3175" b="96032" l="9346" r="89720">
                        <a14:foregroundMark x1="55607" y1="26455" x2="55607" y2="17196"/>
                        <a14:foregroundMark x1="54907" y1="47090" x2="52336" y2="56085"/>
                        <a14:foregroundMark x1="23598" y1="80688" x2="23598" y2="78307"/>
                        <a14:foregroundMark x1="28505" y1="87831" x2="28505" y2="85714"/>
                        <a14:foregroundMark x1="39252" y1="85185" x2="39252" y2="85185"/>
                        <a14:foregroundMark x1="50000" y1="84656" x2="50000" y2="84656"/>
                        <a14:foregroundMark x1="61215" y1="84656" x2="61215" y2="84656"/>
                        <a14:foregroundMark x1="75935" y1="83069" x2="75935" y2="83069"/>
                      </a14:backgroundRemoval>
                    </a14:imgEffect>
                  </a14:imgLayer>
                </a14:imgProps>
              </a:ext>
            </a:extLst>
          </a:blip>
          <a:stretch>
            <a:fillRect/>
          </a:stretch>
        </p:blipFill>
        <p:spPr>
          <a:xfrm>
            <a:off x="281358" y="4415056"/>
            <a:ext cx="2367136" cy="1966565"/>
          </a:xfrm>
          <a:prstGeom prst="rect">
            <a:avLst/>
          </a:prstGeom>
        </p:spPr>
      </p:pic>
      <p:pic>
        <p:nvPicPr>
          <p:cNvPr id="17" name="Picture 16">
            <a:extLst>
              <a:ext uri="{FF2B5EF4-FFF2-40B4-BE49-F238E27FC236}">
                <a16:creationId xmlns:a16="http://schemas.microsoft.com/office/drawing/2014/main" id="{C66BA3F6-0291-458E-B5C8-A7B291F7ECA6}"/>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0" b="100000" l="16783" r="81399"/>
                    </a14:imgEffect>
                  </a14:imgLayer>
                </a14:imgProps>
              </a:ext>
            </a:extLst>
          </a:blip>
          <a:stretch>
            <a:fillRect/>
          </a:stretch>
        </p:blipFill>
        <p:spPr>
          <a:xfrm>
            <a:off x="9346980" y="585382"/>
            <a:ext cx="2019795" cy="1223745"/>
          </a:xfrm>
          <a:prstGeom prst="rect">
            <a:avLst/>
          </a:prstGeom>
        </p:spPr>
      </p:pic>
    </p:spTree>
    <p:extLst>
      <p:ext uri="{BB962C8B-B14F-4D97-AF65-F5344CB8AC3E}">
        <p14:creationId xmlns:p14="http://schemas.microsoft.com/office/powerpoint/2010/main" val="1343360938"/>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333646-D854-4804-B7BF-6FCE5A5B3A07}"/>
              </a:ext>
            </a:extLst>
          </p:cNvPr>
          <p:cNvPicPr>
            <a:picLocks noChangeAspect="1"/>
          </p:cNvPicPr>
          <p:nvPr/>
        </p:nvPicPr>
        <p:blipFill>
          <a:blip r:embed="rId2"/>
          <a:stretch>
            <a:fillRect/>
          </a:stretch>
        </p:blipFill>
        <p:spPr>
          <a:xfrm>
            <a:off x="6356135" y="194983"/>
            <a:ext cx="5257799" cy="3146613"/>
          </a:xfrm>
          <a:prstGeom prst="rect">
            <a:avLst/>
          </a:prstGeom>
        </p:spPr>
      </p:pic>
      <p:pic>
        <p:nvPicPr>
          <p:cNvPr id="7" name="Picture 6">
            <a:extLst>
              <a:ext uri="{FF2B5EF4-FFF2-40B4-BE49-F238E27FC236}">
                <a16:creationId xmlns:a16="http://schemas.microsoft.com/office/drawing/2014/main" id="{443610A0-3071-48FB-A1DC-89B228D08420}"/>
              </a:ext>
            </a:extLst>
          </p:cNvPr>
          <p:cNvPicPr>
            <a:picLocks noChangeAspect="1"/>
          </p:cNvPicPr>
          <p:nvPr/>
        </p:nvPicPr>
        <p:blipFill>
          <a:blip r:embed="rId3"/>
          <a:stretch>
            <a:fillRect/>
          </a:stretch>
        </p:blipFill>
        <p:spPr>
          <a:xfrm>
            <a:off x="6356135" y="3590363"/>
            <a:ext cx="5257799" cy="3072654"/>
          </a:xfrm>
          <a:prstGeom prst="rect">
            <a:avLst/>
          </a:prstGeom>
        </p:spPr>
      </p:pic>
      <p:pic>
        <p:nvPicPr>
          <p:cNvPr id="9" name="Picture 8">
            <a:extLst>
              <a:ext uri="{FF2B5EF4-FFF2-40B4-BE49-F238E27FC236}">
                <a16:creationId xmlns:a16="http://schemas.microsoft.com/office/drawing/2014/main" id="{F962E739-6782-4081-A2DF-2437A61ABAA5}"/>
              </a:ext>
            </a:extLst>
          </p:cNvPr>
          <p:cNvPicPr>
            <a:picLocks noChangeAspect="1"/>
          </p:cNvPicPr>
          <p:nvPr/>
        </p:nvPicPr>
        <p:blipFill>
          <a:blip r:embed="rId4"/>
          <a:stretch>
            <a:fillRect/>
          </a:stretch>
        </p:blipFill>
        <p:spPr>
          <a:xfrm>
            <a:off x="394132" y="3590363"/>
            <a:ext cx="4729198" cy="3146613"/>
          </a:xfrm>
          <a:prstGeom prst="rect">
            <a:avLst/>
          </a:prstGeom>
        </p:spPr>
      </p:pic>
      <p:sp>
        <p:nvSpPr>
          <p:cNvPr id="10" name="TextBox 9">
            <a:extLst>
              <a:ext uri="{FF2B5EF4-FFF2-40B4-BE49-F238E27FC236}">
                <a16:creationId xmlns:a16="http://schemas.microsoft.com/office/drawing/2014/main" id="{CC38AE13-4515-404D-9650-20AC1A55D0B1}"/>
              </a:ext>
            </a:extLst>
          </p:cNvPr>
          <p:cNvSpPr txBox="1"/>
          <p:nvPr/>
        </p:nvSpPr>
        <p:spPr>
          <a:xfrm>
            <a:off x="416861" y="1073075"/>
            <a:ext cx="5257799" cy="1569660"/>
          </a:xfrm>
          <a:prstGeom prst="rect">
            <a:avLst/>
          </a:prstGeom>
          <a:noFill/>
        </p:spPr>
        <p:txBody>
          <a:bodyPr wrap="square" rtlCol="0">
            <a:spAutoFit/>
          </a:bodyPr>
          <a:lstStyle/>
          <a:p>
            <a:r>
              <a:rPr lang="en-IN" sz="4800" b="1" dirty="0">
                <a:solidFill>
                  <a:srgbClr val="C00000"/>
                </a:solidFill>
              </a:rPr>
              <a:t>SNAPSHOTS OF OUR WEB APPLICATION:</a:t>
            </a:r>
          </a:p>
        </p:txBody>
      </p:sp>
      <p:sp>
        <p:nvSpPr>
          <p:cNvPr id="11" name="Rectangle 10">
            <a:extLst>
              <a:ext uri="{FF2B5EF4-FFF2-40B4-BE49-F238E27FC236}">
                <a16:creationId xmlns:a16="http://schemas.microsoft.com/office/drawing/2014/main" id="{CC303C54-1A58-4566-9660-D143EAACF4D3}"/>
              </a:ext>
            </a:extLst>
          </p:cNvPr>
          <p:cNvSpPr/>
          <p:nvPr/>
        </p:nvSpPr>
        <p:spPr>
          <a:xfrm>
            <a:off x="416861" y="925157"/>
            <a:ext cx="525779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A1885281-34A0-4907-9409-799C6F2AA9B6}"/>
              </a:ext>
            </a:extLst>
          </p:cNvPr>
          <p:cNvSpPr/>
          <p:nvPr/>
        </p:nvSpPr>
        <p:spPr>
          <a:xfrm>
            <a:off x="5630154" y="930535"/>
            <a:ext cx="67235" cy="23371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CA7AE6B7-DBA6-4969-99C2-D58EDD03262D}"/>
              </a:ext>
            </a:extLst>
          </p:cNvPr>
          <p:cNvSpPr/>
          <p:nvPr/>
        </p:nvSpPr>
        <p:spPr>
          <a:xfrm>
            <a:off x="371142" y="925157"/>
            <a:ext cx="45719" cy="1717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ABF955C1-FB93-43E1-A57E-785B4102D1D5}"/>
              </a:ext>
            </a:extLst>
          </p:cNvPr>
          <p:cNvSpPr/>
          <p:nvPr/>
        </p:nvSpPr>
        <p:spPr>
          <a:xfrm>
            <a:off x="371142" y="2642735"/>
            <a:ext cx="589476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429298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a:extLst>
              <a:ext uri="{FF2B5EF4-FFF2-40B4-BE49-F238E27FC236}">
                <a16:creationId xmlns:a16="http://schemas.microsoft.com/office/drawing/2014/main" id="{5F6BA7AB-851A-45E2-AABD-538C971F62ED}"/>
              </a:ext>
            </a:extLst>
          </p:cNvPr>
          <p:cNvSpPr/>
          <p:nvPr/>
        </p:nvSpPr>
        <p:spPr>
          <a:xfrm flipH="1">
            <a:off x="5441794" y="-98276"/>
            <a:ext cx="6264515" cy="5673207"/>
          </a:xfrm>
          <a:prstGeom prst="rtTriangle">
            <a:avLst/>
          </a:prstGeom>
          <a:gradFill flip="none" rotWithShape="1">
            <a:gsLst>
              <a:gs pos="0">
                <a:schemeClr val="accent1">
                  <a:alpha val="0"/>
                  <a:lumMod val="0"/>
                </a:schemeClr>
              </a:gs>
              <a:gs pos="64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139F2AF1-6D38-41F6-A10C-55DA3B55DE9A}"/>
              </a:ext>
            </a:extLst>
          </p:cNvPr>
          <p:cNvSpPr>
            <a:spLocks noGrp="1"/>
          </p:cNvSpPr>
          <p:nvPr>
            <p:ph type="title"/>
          </p:nvPr>
        </p:nvSpPr>
        <p:spPr/>
        <p:txBody>
          <a:bodyPr/>
          <a:lstStyle/>
          <a:p>
            <a:r>
              <a:rPr lang="en-IN" u="sng" dirty="0"/>
              <a:t>Future enhancements</a:t>
            </a:r>
          </a:p>
        </p:txBody>
      </p:sp>
      <p:sp>
        <p:nvSpPr>
          <p:cNvPr id="3" name="Content Placeholder 2">
            <a:extLst>
              <a:ext uri="{FF2B5EF4-FFF2-40B4-BE49-F238E27FC236}">
                <a16:creationId xmlns:a16="http://schemas.microsoft.com/office/drawing/2014/main" id="{AD190073-8A3A-44A6-8835-BAF9390EAC0D}"/>
              </a:ext>
            </a:extLst>
          </p:cNvPr>
          <p:cNvSpPr>
            <a:spLocks noGrp="1"/>
          </p:cNvSpPr>
          <p:nvPr>
            <p:ph sz="quarter" idx="13"/>
          </p:nvPr>
        </p:nvSpPr>
        <p:spPr>
          <a:xfrm>
            <a:off x="485691" y="1550440"/>
            <a:ext cx="8896199" cy="3311189"/>
          </a:xfrm>
        </p:spPr>
        <p:txBody>
          <a:bodyPr>
            <a:normAutofit fontScale="85000" lnSpcReduction="10000"/>
          </a:bodyPr>
          <a:lstStyle/>
          <a:p>
            <a:pPr algn="just"/>
            <a:r>
              <a:rPr lang="en-IN" dirty="0">
                <a:latin typeface="Comic Sans MS" panose="030F0702030302020204" pitchFamily="66" charset="0"/>
              </a:rPr>
              <a:t>We are thinking of using this “virtual eye” software for the monitoring of the </a:t>
            </a:r>
            <a:r>
              <a:rPr lang="en-IN" dirty="0" err="1">
                <a:latin typeface="Comic Sans MS" panose="030F0702030302020204" pitchFamily="66" charset="0"/>
              </a:rPr>
              <a:t>pcr</a:t>
            </a:r>
            <a:r>
              <a:rPr lang="en-IN" dirty="0">
                <a:latin typeface="Comic Sans MS" panose="030F0702030302020204" pitchFamily="66" charset="0"/>
              </a:rPr>
              <a:t> vans in the cities.</a:t>
            </a:r>
          </a:p>
          <a:p>
            <a:pPr algn="just"/>
            <a:r>
              <a:rPr lang="en-IN" dirty="0">
                <a:latin typeface="Comic Sans MS" panose="030F0702030302020204" pitchFamily="66" charset="0"/>
              </a:rPr>
              <a:t>We can fix this software installed cameras in the police vans so that while chasing an another vehicle ,we can continuously track the necessary details of the suspects’ vehicles’</a:t>
            </a:r>
          </a:p>
          <a:p>
            <a:pPr algn="just"/>
            <a:r>
              <a:rPr lang="en-IN" dirty="0">
                <a:latin typeface="Comic Sans MS" panose="030F0702030302020204" pitchFamily="66" charset="0"/>
              </a:rPr>
              <a:t>In future, further we can use machine learning and Artificial intelligence for better accuracy in the detection of the vehicles ,traffic signals, and traffic signs which is an essential contribution towards the development of self driving car.</a:t>
            </a:r>
          </a:p>
        </p:txBody>
      </p:sp>
      <p:pic>
        <p:nvPicPr>
          <p:cNvPr id="7" name="Picture 6">
            <a:extLst>
              <a:ext uri="{FF2B5EF4-FFF2-40B4-BE49-F238E27FC236}">
                <a16:creationId xmlns:a16="http://schemas.microsoft.com/office/drawing/2014/main" id="{5426DEF0-2B6D-44A6-824C-77D7E7837FE1}"/>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4643" b="87500" l="2446" r="98370">
                        <a14:foregroundMark x1="86685" y1="36429" x2="86685" y2="36429"/>
                        <a14:foregroundMark x1="82337" y1="22143" x2="82337" y2="22143"/>
                        <a14:foregroundMark x1="82337" y1="22143" x2="82337" y2="22143"/>
                        <a14:foregroundMark x1="80707" y1="28929" x2="80707" y2="28929"/>
                        <a14:foregroundMark x1="80978" y1="39643" x2="80978" y2="39643"/>
                        <a14:foregroundMark x1="75000" y1="45714" x2="75000" y2="45714"/>
                        <a14:foregroundMark x1="89946" y1="45000" x2="89946" y2="45000"/>
                        <a14:foregroundMark x1="85326" y1="40000" x2="85326" y2="40000"/>
                        <a14:foregroundMark x1="92120" y1="43929" x2="92120" y2="43929"/>
                        <a14:foregroundMark x1="84239" y1="56429" x2="84239" y2="56429"/>
                      </a14:backgroundRemoval>
                    </a14:imgEffect>
                  </a14:imgLayer>
                </a14:imgProps>
              </a:ext>
            </a:extLst>
          </a:blip>
          <a:srcRect b="9259"/>
          <a:stretch/>
        </p:blipFill>
        <p:spPr>
          <a:xfrm>
            <a:off x="8201109" y="-113589"/>
            <a:ext cx="3505200" cy="2420056"/>
          </a:xfrm>
          <a:prstGeom prst="rect">
            <a:avLst/>
          </a:prstGeom>
        </p:spPr>
      </p:pic>
      <p:pic>
        <p:nvPicPr>
          <p:cNvPr id="9" name="Picture 8">
            <a:extLst>
              <a:ext uri="{FF2B5EF4-FFF2-40B4-BE49-F238E27FC236}">
                <a16:creationId xmlns:a16="http://schemas.microsoft.com/office/drawing/2014/main" id="{DEEE79F1-F8CE-42E3-9207-4D4E730AA15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48736" y1="25632" x2="49639" y2="89170"/>
                        <a14:foregroundMark x1="2347" y1="5957" x2="2527" y2="93863"/>
                        <a14:foregroundMark x1="1444" y1="7401" x2="1444" y2="3069"/>
                        <a14:foregroundMark x1="2347" y1="2527" x2="96931" y2="2347"/>
                        <a14:foregroundMark x1="97112" y1="4332" x2="97834" y2="98375"/>
                        <a14:foregroundMark x1="97473" y1="97834" x2="2166" y2="98014"/>
                        <a14:foregroundMark x1="3430" y1="90253" x2="96931" y2="88989"/>
                        <a14:foregroundMark x1="4513" y1="11191" x2="95848" y2="10650"/>
                        <a14:foregroundMark x1="56137" y1="30866" x2="59206" y2="86643"/>
                        <a14:foregroundMark x1="74368" y1="86462" x2="74368" y2="78881"/>
                        <a14:foregroundMark x1="74368" y1="78881" x2="60108" y2="71300"/>
                        <a14:foregroundMark x1="66606" y1="72744" x2="66245" y2="66606"/>
                        <a14:foregroundMark x1="33574" y1="66606" x2="35018" y2="72022"/>
                        <a14:foregroundMark x1="29061" y1="75271" x2="41516" y2="70217"/>
                        <a14:foregroundMark x1="42599" y1="63538" x2="42599" y2="69314"/>
                        <a14:foregroundMark x1="42960" y1="63177" x2="36823" y2="58123"/>
                        <a14:foregroundMark x1="35018" y1="57942" x2="35018" y2="52708"/>
                        <a14:foregroundMark x1="35018" y1="52708" x2="31408" y2="49458"/>
                        <a14:foregroundMark x1="31408" y1="47653" x2="34838" y2="45848"/>
                        <a14:foregroundMark x1="35740" y1="44765" x2="35740" y2="34838"/>
                        <a14:foregroundMark x1="35921" y1="34477" x2="43502" y2="27437"/>
                        <a14:foregroundMark x1="45487" y1="26534" x2="54152" y2="25812"/>
                        <a14:foregroundMark x1="55596" y1="27617" x2="62274" y2="33213"/>
                        <a14:foregroundMark x1="62996" y1="35560" x2="64260" y2="44043"/>
                        <a14:foregroundMark x1="41697" y1="33213" x2="41697" y2="41697"/>
                        <a14:foregroundMark x1="66065" y1="44946" x2="68953" y2="47834"/>
                        <a14:foregroundMark x1="68953" y1="47834" x2="65162" y2="53069"/>
                        <a14:foregroundMark x1="42058" y1="72563" x2="40794" y2="87365"/>
                        <a14:foregroundMark x1="62274" y1="76715" x2="63177" y2="86643"/>
                        <a14:foregroundMark x1="67690" y1="83032" x2="69675" y2="87004"/>
                        <a14:foregroundMark x1="54332" y1="76715" x2="54332" y2="87004"/>
                        <a14:foregroundMark x1="33394" y1="78881" x2="31949" y2="87004"/>
                        <a14:foregroundMark x1="28159" y1="77256" x2="35921" y2="78159"/>
                        <a14:foregroundMark x1="26895" y1="77617" x2="25993" y2="85921"/>
                        <a14:foregroundMark x1="58484" y1="62455" x2="64801" y2="55415"/>
                        <a14:foregroundMark x1="52527" y1="31408" x2="52527" y2="36101"/>
                        <a14:foregroundMark x1="17690" y1="13177" x2="17870" y2="75993"/>
                        <a14:foregroundMark x1="17870" y1="84477" x2="17870" y2="83032"/>
                        <a14:foregroundMark x1="82491" y1="14079" x2="81588" y2="76354"/>
                        <a14:foregroundMark x1="81408" y1="84838" x2="81588" y2="83032"/>
                        <a14:foregroundMark x1="66426" y1="14260" x2="66426" y2="24729"/>
                        <a14:foregroundMark x1="50722" y1="13177" x2="50722" y2="18592"/>
                        <a14:foregroundMark x1="34296" y1="14079" x2="34838" y2="21661"/>
                        <a14:foregroundMark x1="33032" y1="21661" x2="33935" y2="28520"/>
                        <a14:foregroundMark x1="66065" y1="78520" x2="69495" y2="83394"/>
                        <a14:backgroundMark x1="10289" y1="18592" x2="9928" y2="78339"/>
                      </a14:backgroundRemoval>
                    </a14:imgEffect>
                  </a14:imgLayer>
                </a14:imgProps>
              </a:ext>
            </a:extLst>
          </a:blip>
          <a:stretch>
            <a:fillRect/>
          </a:stretch>
        </p:blipFill>
        <p:spPr>
          <a:xfrm>
            <a:off x="7835595" y="4593185"/>
            <a:ext cx="1964266" cy="1765822"/>
          </a:xfrm>
          <a:prstGeom prst="rect">
            <a:avLst/>
          </a:prstGeom>
        </p:spPr>
      </p:pic>
      <p:pic>
        <p:nvPicPr>
          <p:cNvPr id="11" name="Picture 10">
            <a:extLst>
              <a:ext uri="{FF2B5EF4-FFF2-40B4-BE49-F238E27FC236}">
                <a16:creationId xmlns:a16="http://schemas.microsoft.com/office/drawing/2014/main" id="{C0EB36B3-C2C1-4A16-8239-94C1481EB343}"/>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739" b="95487" l="2885" r="100000">
                        <a14:foregroundMark x1="10852" y1="73634" x2="10852" y2="73634"/>
                        <a14:foregroundMark x1="20055" y1="79097" x2="20055" y2="79097"/>
                        <a14:foregroundMark x1="63049" y1="77197" x2="63049" y2="77197"/>
                        <a14:foregroundMark x1="46703" y1="49644" x2="46703" y2="49644"/>
                        <a14:foregroundMark x1="71016" y1="72922" x2="71016" y2="72922"/>
                        <a14:foregroundMark x1="73077" y1="61995" x2="73077" y2="61995"/>
                        <a14:foregroundMark x1="82967" y1="63658" x2="82967" y2="63658"/>
                        <a14:foregroundMark x1="83242" y1="28979" x2="85989" y2="29216"/>
                        <a14:foregroundMark x1="83654" y1="26841" x2="79533" y2="31591"/>
                        <a14:foregroundMark x1="82692" y1="32304" x2="83242" y2="36105"/>
                        <a14:foregroundMark x1="81731" y1="32304" x2="85440" y2="32779"/>
                        <a14:foregroundMark x1="73214" y1="23990" x2="74038" y2="33017"/>
                        <a14:foregroundMark x1="74176" y1="72684" x2="69368" y2="71259"/>
                        <a14:foregroundMark x1="9203" y1="71259" x2="22253" y2="80760"/>
                        <a14:foregroundMark x1="92170" y1="44418" x2="92170" y2="53444"/>
                        <a14:foregroundMark x1="80907" y1="34679" x2="79808" y2="41805"/>
                        <a14:foregroundMark x1="82692" y1="45843" x2="85989" y2="80048"/>
                        <a14:foregroundMark x1="59890" y1="73872" x2="63736" y2="84561"/>
                        <a14:foregroundMark x1="73626" y1="49169" x2="73626" y2="53207"/>
                        <a14:foregroundMark x1="74863" y1="49169" x2="76511" y2="52494"/>
                        <a14:foregroundMark x1="89698" y1="53919" x2="88736" y2="53919"/>
                        <a14:foregroundMark x1="80357" y1="46318" x2="81868" y2="45368"/>
                        <a14:foregroundMark x1="86126" y1="45843" x2="85027" y2="45368"/>
                        <a14:foregroundMark x1="94368" y1="42993" x2="95330" y2="38005"/>
                        <a14:foregroundMark x1="95330" y1="38242" x2="96016" y2="35867"/>
                        <a14:foregroundMark x1="96154" y1="35867" x2="96841" y2="34442"/>
                        <a14:backgroundMark x1="82005" y1="43943" x2="81044" y2="43943"/>
                        <a14:backgroundMark x1="85989" y1="44181" x2="84753" y2="43943"/>
                      </a14:backgroundRemoval>
                    </a14:imgEffect>
                  </a14:imgLayer>
                </a14:imgProps>
              </a:ext>
            </a:extLst>
          </a:blip>
          <a:stretch>
            <a:fillRect/>
          </a:stretch>
        </p:blipFill>
        <p:spPr>
          <a:xfrm>
            <a:off x="1323454" y="4002449"/>
            <a:ext cx="4868451" cy="2577668"/>
          </a:xfrm>
          <a:prstGeom prst="rect">
            <a:avLst/>
          </a:prstGeom>
        </p:spPr>
      </p:pic>
      <p:pic>
        <p:nvPicPr>
          <p:cNvPr id="13" name="Picture 12">
            <a:extLst>
              <a:ext uri="{FF2B5EF4-FFF2-40B4-BE49-F238E27FC236}">
                <a16:creationId xmlns:a16="http://schemas.microsoft.com/office/drawing/2014/main" id="{DDC778DE-0066-4BD2-84A2-7C728F74E42F}"/>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0" b="100000" l="0" r="99662">
                        <a14:foregroundMark x1="55743" y1="90734" x2="55743" y2="89961"/>
                        <a14:foregroundMark x1="37669" y1="88224" x2="37669" y2="85907"/>
                        <a14:foregroundMark x1="47128" y1="29537" x2="47128" y2="29151"/>
                        <a14:foregroundMark x1="47635" y1="31274" x2="47635" y2="31274"/>
                      </a14:backgroundRemoval>
                    </a14:imgEffect>
                  </a14:imgLayer>
                </a14:imgProps>
              </a:ext>
            </a:extLst>
          </a:blip>
          <a:stretch>
            <a:fillRect/>
          </a:stretch>
        </p:blipFill>
        <p:spPr>
          <a:xfrm>
            <a:off x="9381890" y="2362738"/>
            <a:ext cx="2211049" cy="2238374"/>
          </a:xfrm>
          <a:prstGeom prst="rect">
            <a:avLst/>
          </a:prstGeom>
        </p:spPr>
      </p:pic>
    </p:spTree>
    <p:extLst>
      <p:ext uri="{BB962C8B-B14F-4D97-AF65-F5344CB8AC3E}">
        <p14:creationId xmlns:p14="http://schemas.microsoft.com/office/powerpoint/2010/main" val="1900996044"/>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32C91-F93A-4EA3-BBF0-62B482453C68}"/>
              </a:ext>
            </a:extLst>
          </p:cNvPr>
          <p:cNvSpPr>
            <a:spLocks noGrp="1"/>
          </p:cNvSpPr>
          <p:nvPr>
            <p:ph type="ctrTitle"/>
          </p:nvPr>
        </p:nvSpPr>
        <p:spPr>
          <a:xfrm rot="21420000">
            <a:off x="-276130" y="968789"/>
            <a:ext cx="9755187" cy="2766528"/>
          </a:xfrm>
        </p:spPr>
        <p:txBody>
          <a:bodyPr/>
          <a:lstStyle/>
          <a:p>
            <a:r>
              <a:rPr lang="en-IN" dirty="0"/>
              <a:t>Thank you!!			</a:t>
            </a:r>
          </a:p>
        </p:txBody>
      </p:sp>
      <p:pic>
        <p:nvPicPr>
          <p:cNvPr id="5" name="Picture 4">
            <a:extLst>
              <a:ext uri="{FF2B5EF4-FFF2-40B4-BE49-F238E27FC236}">
                <a16:creationId xmlns:a16="http://schemas.microsoft.com/office/drawing/2014/main" id="{C3E12EDB-398C-4D1C-91E7-60D17BC0081A}"/>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0" b="92593" l="40000" r="100000">
                        <a14:foregroundMark x1="85370" y1="11111" x2="86111" y2="34215"/>
                        <a14:foregroundMark x1="83704" y1="56085" x2="85000" y2="80247"/>
                        <a14:foregroundMark x1="52778" y1="56437" x2="56111" y2="83774"/>
                        <a14:foregroundMark x1="61296" y1="70547" x2="61296" y2="62081"/>
                        <a14:foregroundMark x1="61296" y1="62081" x2="64259" y2="62081"/>
                        <a14:foregroundMark x1="64259" y1="62081" x2="65926" y2="61376"/>
                        <a14:foregroundMark x1="65926" y1="61376" x2="66481" y2="63316"/>
                        <a14:foregroundMark x1="66481" y1="63316" x2="66667" y2="70370"/>
                        <a14:foregroundMark x1="66667" y1="70370" x2="60741" y2="70899"/>
                        <a14:backgroundMark x1="67407" y1="2822" x2="80000" y2="4233"/>
                        <a14:backgroundMark x1="60000" y1="3527" x2="73333" y2="9347"/>
                        <a14:backgroundMark x1="76481" y1="16226" x2="73704" y2="40741"/>
                        <a14:backgroundMark x1="69630" y1="54497" x2="68704" y2="78836"/>
                        <a14:backgroundMark x1="45370" y1="1587" x2="55926" y2="3175"/>
                        <a14:backgroundMark x1="50741" y1="13404" x2="52593" y2="14991"/>
                        <a14:backgroundMark x1="60741" y1="59083" x2="59259" y2="65079"/>
                        <a14:backgroundMark x1="59259" y1="63845" x2="57963" y2="65079"/>
                        <a14:backgroundMark x1="58519" y1="65256" x2="60185" y2="67196"/>
                        <a14:backgroundMark x1="67407" y1="63139" x2="67407" y2="67549"/>
                        <a14:backgroundMark x1="67407" y1="68254" x2="67407" y2="71252"/>
                        <a14:backgroundMark x1="94815" y1="70370" x2="93889" y2="87125"/>
                        <a14:backgroundMark x1="82963" y1="81834" x2="83333" y2="87654"/>
                      </a14:backgroundRemoval>
                    </a14:imgEffect>
                  </a14:imgLayer>
                </a14:imgProps>
              </a:ext>
            </a:extLst>
          </a:blip>
          <a:srcRect l="40240" b="7921"/>
          <a:stretch/>
        </p:blipFill>
        <p:spPr>
          <a:xfrm rot="21390084">
            <a:off x="8117485" y="354651"/>
            <a:ext cx="2507721" cy="3994803"/>
          </a:xfrm>
          <a:prstGeom prst="rect">
            <a:avLst/>
          </a:prstGeom>
        </p:spPr>
      </p:pic>
    </p:spTree>
    <p:extLst>
      <p:ext uri="{BB962C8B-B14F-4D97-AF65-F5344CB8AC3E}">
        <p14:creationId xmlns:p14="http://schemas.microsoft.com/office/powerpoint/2010/main" val="11025068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docProps/app.xml><?xml version="1.0" encoding="utf-8"?>
<Properties xmlns="http://schemas.openxmlformats.org/officeDocument/2006/extended-properties" xmlns:vt="http://schemas.openxmlformats.org/officeDocument/2006/docPropsVTypes">
  <Template>{1B08C829-0841-4725-96E8-9094A1410A95}tf04033927</Template>
  <TotalTime>1246</TotalTime>
  <Words>522</Words>
  <Application>Microsoft Office PowerPoint</Application>
  <PresentationFormat>Widescreen</PresentationFormat>
  <Paragraphs>35</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Comic Sans MS</vt:lpstr>
      <vt:lpstr>Impact</vt:lpstr>
      <vt:lpstr>Wingdings</vt:lpstr>
      <vt:lpstr>Main Event</vt:lpstr>
      <vt:lpstr>Virtual Eye</vt:lpstr>
      <vt:lpstr>PowerPoint Presentation</vt:lpstr>
      <vt:lpstr>What is the pain or Problem?</vt:lpstr>
      <vt:lpstr>Approach to the problem</vt:lpstr>
      <vt:lpstr>Virtual eye as a social model</vt:lpstr>
      <vt:lpstr>features</vt:lpstr>
      <vt:lpstr>PowerPoint Presentation</vt:lpstr>
      <vt:lpstr>Future enhancements</vt:lpstr>
      <vt:lpstr>Thank you!!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Eye</dc:title>
  <dc:creator>Aktar Khan</dc:creator>
  <cp:lastModifiedBy>Aktar Khan</cp:lastModifiedBy>
  <cp:revision>50</cp:revision>
  <dcterms:created xsi:type="dcterms:W3CDTF">2020-02-01T10:46:31Z</dcterms:created>
  <dcterms:modified xsi:type="dcterms:W3CDTF">2020-02-02T09:11:03Z</dcterms:modified>
</cp:coreProperties>
</file>